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92" r:id="rId2"/>
    <p:sldId id="331" r:id="rId3"/>
    <p:sldId id="395" r:id="rId4"/>
    <p:sldId id="355" r:id="rId5"/>
    <p:sldId id="294" r:id="rId6"/>
    <p:sldId id="357" r:id="rId7"/>
    <p:sldId id="358" r:id="rId8"/>
    <p:sldId id="320" r:id="rId9"/>
    <p:sldId id="295" r:id="rId10"/>
    <p:sldId id="296" r:id="rId11"/>
    <p:sldId id="330" r:id="rId12"/>
    <p:sldId id="359" r:id="rId13"/>
    <p:sldId id="396" r:id="rId14"/>
    <p:sldId id="397" r:id="rId15"/>
    <p:sldId id="398" r:id="rId16"/>
    <p:sldId id="399" r:id="rId17"/>
    <p:sldId id="400" r:id="rId18"/>
    <p:sldId id="363" r:id="rId19"/>
    <p:sldId id="386" r:id="rId20"/>
    <p:sldId id="389" r:id="rId21"/>
    <p:sldId id="365" r:id="rId22"/>
    <p:sldId id="367" r:id="rId23"/>
    <p:sldId id="368" r:id="rId24"/>
    <p:sldId id="369" r:id="rId25"/>
    <p:sldId id="371" r:id="rId26"/>
    <p:sldId id="372" r:id="rId27"/>
    <p:sldId id="373" r:id="rId28"/>
    <p:sldId id="388" r:id="rId29"/>
    <p:sldId id="374" r:id="rId30"/>
    <p:sldId id="376" r:id="rId31"/>
    <p:sldId id="377" r:id="rId32"/>
    <p:sldId id="390" r:id="rId33"/>
    <p:sldId id="378" r:id="rId34"/>
    <p:sldId id="379" r:id="rId35"/>
    <p:sldId id="380" r:id="rId36"/>
    <p:sldId id="381" r:id="rId37"/>
    <p:sldId id="383" r:id="rId38"/>
    <p:sldId id="384" r:id="rId39"/>
    <p:sldId id="392" r:id="rId40"/>
    <p:sldId id="385" r:id="rId41"/>
    <p:sldId id="393" r:id="rId42"/>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887">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eorge" initials="CG" lastIdx="15" clrIdx="0"/>
  <p:cmAuthor id="7" name="Sharon McGroder" initials="SM" lastIdx="19" clrIdx="7"/>
  <p:cmAuthor id="1" name="Daryl Hall" initials="DH" lastIdx="13" clrIdx="1"/>
  <p:cmAuthor id="8" name="Heather Zaveri" initials="HZ" lastIdx="3" clrIdx="8"/>
  <p:cmAuthor id="2" name="LocalAdmin" initials="L" lastIdx="10" clrIdx="2"/>
  <p:cmAuthor id="9" name="Seth Findlay Chamberlain" initials="SFC" lastIdx="6" clrIdx="9"/>
  <p:cmAuthor id="3" name="Sheena McConnell" initials="SMC" lastIdx="27" clrIdx="3"/>
  <p:cmAuthor id="10" name="RCovington" initials="RC" lastIdx="8" clrIdx="10"/>
  <p:cmAuthor id="4" name="Robin Dion" initials="RD" lastIdx="2" clrIdx="4"/>
  <p:cmAuthor id="11" name="Seth F. Chamberlain" initials="SFC" lastIdx="10" clrIdx="11"/>
  <p:cmAuthor id="5" name="Nancye Campbell" initials="NCC" lastIdx="9" clrIdx="5"/>
  <p:cmAuthor id="6" name="Kathleen P McCoy" initials="KPM"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CD0DA"/>
    <a:srgbClr val="000000"/>
    <a:srgbClr val="184E8A"/>
    <a:srgbClr val="E2DECC"/>
    <a:srgbClr val="E7E9ED"/>
    <a:srgbClr val="FFFFFF"/>
    <a:srgbClr val="A15B0F"/>
    <a:srgbClr val="4C8A3E"/>
    <a:srgbClr val="B2D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1459" autoAdjust="0"/>
  </p:normalViewPr>
  <p:slideViewPr>
    <p:cSldViewPr snapToGrid="0" snapToObjects="1">
      <p:cViewPr varScale="1">
        <p:scale>
          <a:sx n="65" d="100"/>
          <a:sy n="65" d="100"/>
        </p:scale>
        <p:origin x="1584" y="66"/>
      </p:cViewPr>
      <p:guideLst>
        <p:guide orient="horz"/>
        <p:guide pos="18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81" d="100"/>
          <a:sy n="81" d="100"/>
        </p:scale>
        <p:origin x="2028"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260D3-C538-4BCF-A8C9-C3360E1CDC1D}" type="doc">
      <dgm:prSet loTypeId="urn:microsoft.com/office/officeart/2005/8/layout/hProcess9" loCatId="process" qsTypeId="urn:microsoft.com/office/officeart/2005/8/quickstyle/simple1" qsCatId="simple" csTypeId="urn:microsoft.com/office/officeart/2005/8/colors/accent1_2" csCatId="accent1" phldr="1"/>
      <dgm:spPr/>
    </dgm:pt>
    <dgm:pt modelId="{4231E737-D9E9-48D7-9DCD-879A4D490BA8}">
      <dgm:prSet phldrT="[Text]"/>
      <dgm:spPr/>
      <dgm:t>
        <a:bodyPr/>
        <a:lstStyle/>
        <a:p>
          <a:r>
            <a:rPr lang="en-US" dirty="0" smtClean="0"/>
            <a:t>Inputs</a:t>
          </a:r>
          <a:endParaRPr lang="en-US" dirty="0"/>
        </a:p>
      </dgm:t>
    </dgm:pt>
    <dgm:pt modelId="{1031D974-C20F-4626-AC95-E945977CC576}" type="parTrans" cxnId="{610EA97E-EC26-4939-A229-4A2028BC8F91}">
      <dgm:prSet/>
      <dgm:spPr/>
      <dgm:t>
        <a:bodyPr/>
        <a:lstStyle/>
        <a:p>
          <a:endParaRPr lang="en-US"/>
        </a:p>
      </dgm:t>
    </dgm:pt>
    <dgm:pt modelId="{A737D151-6AB5-4DCC-B1D0-2E53D599D106}" type="sibTrans" cxnId="{610EA97E-EC26-4939-A229-4A2028BC8F91}">
      <dgm:prSet/>
      <dgm:spPr/>
      <dgm:t>
        <a:bodyPr/>
        <a:lstStyle/>
        <a:p>
          <a:endParaRPr lang="en-US"/>
        </a:p>
      </dgm:t>
    </dgm:pt>
    <dgm:pt modelId="{218E4A90-1FB8-4A67-9FD9-FCB410DB4E20}">
      <dgm:prSet phldrT="[Text]"/>
      <dgm:spPr/>
      <dgm:t>
        <a:bodyPr/>
        <a:lstStyle/>
        <a:p>
          <a:r>
            <a:rPr lang="en-US" dirty="0" smtClean="0"/>
            <a:t>Activities</a:t>
          </a:r>
          <a:endParaRPr lang="en-US" dirty="0"/>
        </a:p>
      </dgm:t>
    </dgm:pt>
    <dgm:pt modelId="{5F3E53A7-4336-4BE5-A9B9-693702CB26D6}" type="parTrans" cxnId="{CF37AEB7-069A-4A45-831D-4D12716F229F}">
      <dgm:prSet/>
      <dgm:spPr/>
      <dgm:t>
        <a:bodyPr/>
        <a:lstStyle/>
        <a:p>
          <a:endParaRPr lang="en-US"/>
        </a:p>
      </dgm:t>
    </dgm:pt>
    <dgm:pt modelId="{A54E28ED-F2B0-4071-B270-36CEEE8ACC86}" type="sibTrans" cxnId="{CF37AEB7-069A-4A45-831D-4D12716F229F}">
      <dgm:prSet/>
      <dgm:spPr/>
      <dgm:t>
        <a:bodyPr/>
        <a:lstStyle/>
        <a:p>
          <a:endParaRPr lang="en-US"/>
        </a:p>
      </dgm:t>
    </dgm:pt>
    <dgm:pt modelId="{C9390098-232A-41AD-AE8A-65DF86C2C620}">
      <dgm:prSet phldrT="[Text]"/>
      <dgm:spPr/>
      <dgm:t>
        <a:bodyPr/>
        <a:lstStyle/>
        <a:p>
          <a:r>
            <a:rPr lang="en-US" dirty="0" smtClean="0"/>
            <a:t>Outputs</a:t>
          </a:r>
          <a:endParaRPr lang="en-US" dirty="0"/>
        </a:p>
      </dgm:t>
    </dgm:pt>
    <dgm:pt modelId="{70F84F91-CCBE-4B79-9006-98993120F3B3}" type="parTrans" cxnId="{60011C42-858E-473E-9AAA-70CD916514C5}">
      <dgm:prSet/>
      <dgm:spPr/>
      <dgm:t>
        <a:bodyPr/>
        <a:lstStyle/>
        <a:p>
          <a:endParaRPr lang="en-US"/>
        </a:p>
      </dgm:t>
    </dgm:pt>
    <dgm:pt modelId="{70ED5575-D750-4066-9CD7-5DF39BE0A853}" type="sibTrans" cxnId="{60011C42-858E-473E-9AAA-70CD916514C5}">
      <dgm:prSet/>
      <dgm:spPr/>
      <dgm:t>
        <a:bodyPr/>
        <a:lstStyle/>
        <a:p>
          <a:endParaRPr lang="en-US"/>
        </a:p>
      </dgm:t>
    </dgm:pt>
    <dgm:pt modelId="{F7780D8B-4B41-44A6-AC3E-81F46E83E344}">
      <dgm:prSet phldrT="[Text]"/>
      <dgm:spPr/>
      <dgm:t>
        <a:bodyPr/>
        <a:lstStyle/>
        <a:p>
          <a:r>
            <a:rPr lang="en-US" dirty="0" smtClean="0"/>
            <a:t>Outcomes</a:t>
          </a:r>
          <a:endParaRPr lang="en-US" dirty="0"/>
        </a:p>
      </dgm:t>
    </dgm:pt>
    <dgm:pt modelId="{AC030D85-F425-457E-8C38-269684897BFB}" type="parTrans" cxnId="{3F732D88-85AD-41B2-BA23-5D59CC937EAF}">
      <dgm:prSet/>
      <dgm:spPr/>
      <dgm:t>
        <a:bodyPr/>
        <a:lstStyle/>
        <a:p>
          <a:endParaRPr lang="en-US"/>
        </a:p>
      </dgm:t>
    </dgm:pt>
    <dgm:pt modelId="{5B2220E0-C38B-431F-BABE-6F8D6A03F523}" type="sibTrans" cxnId="{3F732D88-85AD-41B2-BA23-5D59CC937EAF}">
      <dgm:prSet/>
      <dgm:spPr/>
      <dgm:t>
        <a:bodyPr/>
        <a:lstStyle/>
        <a:p>
          <a:endParaRPr lang="en-US"/>
        </a:p>
      </dgm:t>
    </dgm:pt>
    <dgm:pt modelId="{A173E62E-F175-45DB-8341-5CAA82388513}" type="pres">
      <dgm:prSet presAssocID="{7D3260D3-C538-4BCF-A8C9-C3360E1CDC1D}" presName="CompostProcess" presStyleCnt="0">
        <dgm:presLayoutVars>
          <dgm:dir/>
          <dgm:resizeHandles val="exact"/>
        </dgm:presLayoutVars>
      </dgm:prSet>
      <dgm:spPr/>
    </dgm:pt>
    <dgm:pt modelId="{1F9A7EF9-70BF-4E90-892A-FCB8D519B8C0}" type="pres">
      <dgm:prSet presAssocID="{7D3260D3-C538-4BCF-A8C9-C3360E1CDC1D}" presName="arrow" presStyleLbl="bgShp" presStyleIdx="0" presStyleCnt="1"/>
      <dgm:spPr>
        <a:solidFill>
          <a:srgbClr val="CCD0DA"/>
        </a:solidFill>
      </dgm:spPr>
    </dgm:pt>
    <dgm:pt modelId="{0FF0D6D3-CFD1-4EC0-937B-8AE2B0E27F28}" type="pres">
      <dgm:prSet presAssocID="{7D3260D3-C538-4BCF-A8C9-C3360E1CDC1D}" presName="linearProcess" presStyleCnt="0"/>
      <dgm:spPr/>
    </dgm:pt>
    <dgm:pt modelId="{AE658781-F64C-4A67-8F62-E83D289A5035}" type="pres">
      <dgm:prSet presAssocID="{4231E737-D9E9-48D7-9DCD-879A4D490BA8}" presName="textNode" presStyleLbl="node1" presStyleIdx="0" presStyleCnt="4">
        <dgm:presLayoutVars>
          <dgm:bulletEnabled val="1"/>
        </dgm:presLayoutVars>
      </dgm:prSet>
      <dgm:spPr/>
      <dgm:t>
        <a:bodyPr/>
        <a:lstStyle/>
        <a:p>
          <a:endParaRPr lang="en-US"/>
        </a:p>
      </dgm:t>
    </dgm:pt>
    <dgm:pt modelId="{FB9A4532-BE32-4B64-9934-CAC5A159D510}" type="pres">
      <dgm:prSet presAssocID="{A737D151-6AB5-4DCC-B1D0-2E53D599D106}" presName="sibTrans" presStyleCnt="0"/>
      <dgm:spPr/>
    </dgm:pt>
    <dgm:pt modelId="{073D8AC4-8C22-482F-8265-D6065550C1CD}" type="pres">
      <dgm:prSet presAssocID="{218E4A90-1FB8-4A67-9FD9-FCB410DB4E20}" presName="textNode" presStyleLbl="node1" presStyleIdx="1" presStyleCnt="4" custLinFactNeighborY="0">
        <dgm:presLayoutVars>
          <dgm:bulletEnabled val="1"/>
        </dgm:presLayoutVars>
      </dgm:prSet>
      <dgm:spPr/>
      <dgm:t>
        <a:bodyPr/>
        <a:lstStyle/>
        <a:p>
          <a:endParaRPr lang="en-US"/>
        </a:p>
      </dgm:t>
    </dgm:pt>
    <dgm:pt modelId="{A14012EF-6F29-4BB9-8E98-93EA19CA7511}" type="pres">
      <dgm:prSet presAssocID="{A54E28ED-F2B0-4071-B270-36CEEE8ACC86}" presName="sibTrans" presStyleCnt="0"/>
      <dgm:spPr/>
    </dgm:pt>
    <dgm:pt modelId="{99479EBE-5F52-4294-A839-1F3B83928121}" type="pres">
      <dgm:prSet presAssocID="{C9390098-232A-41AD-AE8A-65DF86C2C620}" presName="textNode" presStyleLbl="node1" presStyleIdx="2" presStyleCnt="4">
        <dgm:presLayoutVars>
          <dgm:bulletEnabled val="1"/>
        </dgm:presLayoutVars>
      </dgm:prSet>
      <dgm:spPr/>
      <dgm:t>
        <a:bodyPr/>
        <a:lstStyle/>
        <a:p>
          <a:endParaRPr lang="en-US"/>
        </a:p>
      </dgm:t>
    </dgm:pt>
    <dgm:pt modelId="{FB8B451A-F9EE-4FE4-A0A5-27D8A83C4759}" type="pres">
      <dgm:prSet presAssocID="{70ED5575-D750-4066-9CD7-5DF39BE0A853}" presName="sibTrans" presStyleCnt="0"/>
      <dgm:spPr/>
    </dgm:pt>
    <dgm:pt modelId="{D621EDF7-C5DA-4145-A040-8CD3EBD2E736}" type="pres">
      <dgm:prSet presAssocID="{F7780D8B-4B41-44A6-AC3E-81F46E83E344}" presName="textNode" presStyleLbl="node1" presStyleIdx="3" presStyleCnt="4">
        <dgm:presLayoutVars>
          <dgm:bulletEnabled val="1"/>
        </dgm:presLayoutVars>
      </dgm:prSet>
      <dgm:spPr/>
      <dgm:t>
        <a:bodyPr/>
        <a:lstStyle/>
        <a:p>
          <a:endParaRPr lang="en-US"/>
        </a:p>
      </dgm:t>
    </dgm:pt>
  </dgm:ptLst>
  <dgm:cxnLst>
    <dgm:cxn modelId="{60D319B5-F041-47DF-84A7-1FA71CFCEDFA}" type="presOf" srcId="{7D3260D3-C538-4BCF-A8C9-C3360E1CDC1D}" destId="{A173E62E-F175-45DB-8341-5CAA82388513}" srcOrd="0" destOrd="0" presId="urn:microsoft.com/office/officeart/2005/8/layout/hProcess9"/>
    <dgm:cxn modelId="{610EA97E-EC26-4939-A229-4A2028BC8F91}" srcId="{7D3260D3-C538-4BCF-A8C9-C3360E1CDC1D}" destId="{4231E737-D9E9-48D7-9DCD-879A4D490BA8}" srcOrd="0" destOrd="0" parTransId="{1031D974-C20F-4626-AC95-E945977CC576}" sibTransId="{A737D151-6AB5-4DCC-B1D0-2E53D599D106}"/>
    <dgm:cxn modelId="{D70EA0DA-61A4-41CC-872A-76397B2012DF}" type="presOf" srcId="{4231E737-D9E9-48D7-9DCD-879A4D490BA8}" destId="{AE658781-F64C-4A67-8F62-E83D289A5035}" srcOrd="0" destOrd="0" presId="urn:microsoft.com/office/officeart/2005/8/layout/hProcess9"/>
    <dgm:cxn modelId="{A48A6653-5CCE-4282-A404-CCE72D702221}" type="presOf" srcId="{F7780D8B-4B41-44A6-AC3E-81F46E83E344}" destId="{D621EDF7-C5DA-4145-A040-8CD3EBD2E736}" srcOrd="0" destOrd="0" presId="urn:microsoft.com/office/officeart/2005/8/layout/hProcess9"/>
    <dgm:cxn modelId="{CF37AEB7-069A-4A45-831D-4D12716F229F}" srcId="{7D3260D3-C538-4BCF-A8C9-C3360E1CDC1D}" destId="{218E4A90-1FB8-4A67-9FD9-FCB410DB4E20}" srcOrd="1" destOrd="0" parTransId="{5F3E53A7-4336-4BE5-A9B9-693702CB26D6}" sibTransId="{A54E28ED-F2B0-4071-B270-36CEEE8ACC86}"/>
    <dgm:cxn modelId="{3F732D88-85AD-41B2-BA23-5D59CC937EAF}" srcId="{7D3260D3-C538-4BCF-A8C9-C3360E1CDC1D}" destId="{F7780D8B-4B41-44A6-AC3E-81F46E83E344}" srcOrd="3" destOrd="0" parTransId="{AC030D85-F425-457E-8C38-269684897BFB}" sibTransId="{5B2220E0-C38B-431F-BABE-6F8D6A03F523}"/>
    <dgm:cxn modelId="{60011C42-858E-473E-9AAA-70CD916514C5}" srcId="{7D3260D3-C538-4BCF-A8C9-C3360E1CDC1D}" destId="{C9390098-232A-41AD-AE8A-65DF86C2C620}" srcOrd="2" destOrd="0" parTransId="{70F84F91-CCBE-4B79-9006-98993120F3B3}" sibTransId="{70ED5575-D750-4066-9CD7-5DF39BE0A853}"/>
    <dgm:cxn modelId="{02D40407-5A92-4F53-B218-3CE433893D52}" type="presOf" srcId="{C9390098-232A-41AD-AE8A-65DF86C2C620}" destId="{99479EBE-5F52-4294-A839-1F3B83928121}" srcOrd="0" destOrd="0" presId="urn:microsoft.com/office/officeart/2005/8/layout/hProcess9"/>
    <dgm:cxn modelId="{7A5D507C-B30B-4764-BEE3-FFA769336CAB}" type="presOf" srcId="{218E4A90-1FB8-4A67-9FD9-FCB410DB4E20}" destId="{073D8AC4-8C22-482F-8265-D6065550C1CD}" srcOrd="0" destOrd="0" presId="urn:microsoft.com/office/officeart/2005/8/layout/hProcess9"/>
    <dgm:cxn modelId="{CF606055-9B8B-435E-B7C7-A4042C78644A}" type="presParOf" srcId="{A173E62E-F175-45DB-8341-5CAA82388513}" destId="{1F9A7EF9-70BF-4E90-892A-FCB8D519B8C0}" srcOrd="0" destOrd="0" presId="urn:microsoft.com/office/officeart/2005/8/layout/hProcess9"/>
    <dgm:cxn modelId="{1A89E022-68AB-414D-B9FD-6CB79F219F6F}" type="presParOf" srcId="{A173E62E-F175-45DB-8341-5CAA82388513}" destId="{0FF0D6D3-CFD1-4EC0-937B-8AE2B0E27F28}" srcOrd="1" destOrd="0" presId="urn:microsoft.com/office/officeart/2005/8/layout/hProcess9"/>
    <dgm:cxn modelId="{EB0B52E5-C669-463A-884E-9F762B5C35F0}" type="presParOf" srcId="{0FF0D6D3-CFD1-4EC0-937B-8AE2B0E27F28}" destId="{AE658781-F64C-4A67-8F62-E83D289A5035}" srcOrd="0" destOrd="0" presId="urn:microsoft.com/office/officeart/2005/8/layout/hProcess9"/>
    <dgm:cxn modelId="{FF8E2D79-7A42-44E7-9803-82E2CEDF0D4A}" type="presParOf" srcId="{0FF0D6D3-CFD1-4EC0-937B-8AE2B0E27F28}" destId="{FB9A4532-BE32-4B64-9934-CAC5A159D510}" srcOrd="1" destOrd="0" presId="urn:microsoft.com/office/officeart/2005/8/layout/hProcess9"/>
    <dgm:cxn modelId="{8290E15A-60BC-4BF6-8C59-0219B4DC022D}" type="presParOf" srcId="{0FF0D6D3-CFD1-4EC0-937B-8AE2B0E27F28}" destId="{073D8AC4-8C22-482F-8265-D6065550C1CD}" srcOrd="2" destOrd="0" presId="urn:microsoft.com/office/officeart/2005/8/layout/hProcess9"/>
    <dgm:cxn modelId="{1631691B-22D4-46A7-A018-AC38091FA784}" type="presParOf" srcId="{0FF0D6D3-CFD1-4EC0-937B-8AE2B0E27F28}" destId="{A14012EF-6F29-4BB9-8E98-93EA19CA7511}" srcOrd="3" destOrd="0" presId="urn:microsoft.com/office/officeart/2005/8/layout/hProcess9"/>
    <dgm:cxn modelId="{F67923C6-B15F-45C3-A07C-9DA4F939C7A0}" type="presParOf" srcId="{0FF0D6D3-CFD1-4EC0-937B-8AE2B0E27F28}" destId="{99479EBE-5F52-4294-A839-1F3B83928121}" srcOrd="4" destOrd="0" presId="urn:microsoft.com/office/officeart/2005/8/layout/hProcess9"/>
    <dgm:cxn modelId="{632BA71E-F1D8-434E-9E9C-64BD1388E280}" type="presParOf" srcId="{0FF0D6D3-CFD1-4EC0-937B-8AE2B0E27F28}" destId="{FB8B451A-F9EE-4FE4-A0A5-27D8A83C4759}" srcOrd="5" destOrd="0" presId="urn:microsoft.com/office/officeart/2005/8/layout/hProcess9"/>
    <dgm:cxn modelId="{F5812E96-8514-4D93-8A0E-4BFC966DC767}" type="presParOf" srcId="{0FF0D6D3-CFD1-4EC0-937B-8AE2B0E27F28}" destId="{D621EDF7-C5DA-4145-A040-8CD3EBD2E736}"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269" cy="467513"/>
          </a:xfrm>
          <a:prstGeom prst="rect">
            <a:avLst/>
          </a:prstGeom>
        </p:spPr>
        <p:txBody>
          <a:bodyPr vert="horz" lIns="92400" tIns="46200" rIns="92400" bIns="46200" rtlCol="0"/>
          <a:lstStyle>
            <a:lvl1pPr algn="l">
              <a:defRPr sz="1200"/>
            </a:lvl1pPr>
          </a:lstStyle>
          <a:p>
            <a:endParaRPr lang="en-US" dirty="0"/>
          </a:p>
        </p:txBody>
      </p:sp>
      <p:sp>
        <p:nvSpPr>
          <p:cNvPr id="3" name="Date Placeholder 2"/>
          <p:cNvSpPr>
            <a:spLocks noGrp="1"/>
          </p:cNvSpPr>
          <p:nvPr>
            <p:ph type="dt" sz="quarter" idx="1"/>
          </p:nvPr>
        </p:nvSpPr>
        <p:spPr>
          <a:xfrm>
            <a:off x="4008199" y="0"/>
            <a:ext cx="3067269" cy="467513"/>
          </a:xfrm>
          <a:prstGeom prst="rect">
            <a:avLst/>
          </a:prstGeom>
        </p:spPr>
        <p:txBody>
          <a:bodyPr vert="horz" lIns="92400" tIns="46200" rIns="92400" bIns="46200" rtlCol="0"/>
          <a:lstStyle>
            <a:lvl1pPr algn="r">
              <a:defRPr sz="1200"/>
            </a:lvl1pPr>
          </a:lstStyle>
          <a:p>
            <a:fld id="{BB6823A7-76C1-45FA-8FED-E0F405FCE686}" type="datetimeFigureOut">
              <a:rPr lang="en-US" smtClean="0"/>
              <a:pPr/>
              <a:t>3/2/2015</a:t>
            </a:fld>
            <a:endParaRPr lang="en-US" dirty="0"/>
          </a:p>
        </p:txBody>
      </p:sp>
      <p:sp>
        <p:nvSpPr>
          <p:cNvPr id="4" name="Footer Placeholder 3"/>
          <p:cNvSpPr>
            <a:spLocks noGrp="1"/>
          </p:cNvSpPr>
          <p:nvPr>
            <p:ph type="ftr" sz="quarter" idx="2"/>
          </p:nvPr>
        </p:nvSpPr>
        <p:spPr>
          <a:xfrm>
            <a:off x="1" y="8893961"/>
            <a:ext cx="3067269" cy="467513"/>
          </a:xfrm>
          <a:prstGeom prst="rect">
            <a:avLst/>
          </a:prstGeom>
        </p:spPr>
        <p:txBody>
          <a:bodyPr vert="horz" lIns="92400" tIns="46200" rIns="92400" bIns="4620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199" y="8893961"/>
            <a:ext cx="3067269" cy="467513"/>
          </a:xfrm>
          <a:prstGeom prst="rect">
            <a:avLst/>
          </a:prstGeom>
        </p:spPr>
        <p:txBody>
          <a:bodyPr vert="horz" lIns="92400" tIns="46200" rIns="92400" bIns="46200" rtlCol="0" anchor="b"/>
          <a:lstStyle>
            <a:lvl1pPr algn="r">
              <a:defRPr sz="1200"/>
            </a:lvl1pPr>
          </a:lstStyle>
          <a:p>
            <a:fld id="{C7896502-1AD4-4B8C-8EA1-6BC947ACE3F7}" type="slidenum">
              <a:rPr lang="en-US" smtClean="0"/>
              <a:pPr/>
              <a:t>‹#›</a:t>
            </a:fld>
            <a:endParaRPr lang="en-US" dirty="0"/>
          </a:p>
        </p:txBody>
      </p:sp>
    </p:spTree>
    <p:extLst>
      <p:ext uri="{BB962C8B-B14F-4D97-AF65-F5344CB8AC3E}">
        <p14:creationId xmlns:p14="http://schemas.microsoft.com/office/powerpoint/2010/main" val="5323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2400" tIns="46200" rIns="92400" bIns="46200" rtlCol="0"/>
          <a:lstStyle>
            <a:lvl1pPr algn="l">
              <a:defRPr sz="1200"/>
            </a:lvl1pPr>
          </a:lstStyle>
          <a:p>
            <a:endParaRPr lang="en-US" dirty="0"/>
          </a:p>
        </p:txBody>
      </p:sp>
      <p:sp>
        <p:nvSpPr>
          <p:cNvPr id="3" name="Date Placeholder 2"/>
          <p:cNvSpPr>
            <a:spLocks noGrp="1"/>
          </p:cNvSpPr>
          <p:nvPr>
            <p:ph type="dt" idx="1"/>
          </p:nvPr>
        </p:nvSpPr>
        <p:spPr>
          <a:xfrm>
            <a:off x="4008705" y="0"/>
            <a:ext cx="3066732" cy="468154"/>
          </a:xfrm>
          <a:prstGeom prst="rect">
            <a:avLst/>
          </a:prstGeom>
        </p:spPr>
        <p:txBody>
          <a:bodyPr vert="horz" lIns="92400" tIns="46200" rIns="92400" bIns="46200" rtlCol="0"/>
          <a:lstStyle>
            <a:lvl1pPr algn="r">
              <a:defRPr sz="1200"/>
            </a:lvl1pPr>
          </a:lstStyle>
          <a:p>
            <a:fld id="{056E8AB9-16C0-3645-A6DD-63975CC3464D}" type="datetimeFigureOut">
              <a:rPr lang="en-US" smtClean="0"/>
              <a:pPr/>
              <a:t>3/2/2015</a:t>
            </a:fld>
            <a:endParaRPr lang="en-US" dirty="0"/>
          </a:p>
        </p:txBody>
      </p:sp>
      <p:sp>
        <p:nvSpPr>
          <p:cNvPr id="4" name="Slide Image Placeholder 3"/>
          <p:cNvSpPr>
            <a:spLocks noGrp="1" noRot="1" noChangeAspect="1"/>
          </p:cNvSpPr>
          <p:nvPr>
            <p:ph type="sldImg" idx="2"/>
          </p:nvPr>
        </p:nvSpPr>
        <p:spPr>
          <a:xfrm>
            <a:off x="1198563" y="701675"/>
            <a:ext cx="4679950" cy="3509963"/>
          </a:xfrm>
          <a:prstGeom prst="rect">
            <a:avLst/>
          </a:prstGeom>
          <a:noFill/>
          <a:ln w="12700">
            <a:solidFill>
              <a:prstClr val="black"/>
            </a:solidFill>
          </a:ln>
        </p:spPr>
        <p:txBody>
          <a:bodyPr vert="horz" lIns="92400" tIns="46200" rIns="92400" bIns="46200" rtlCol="0" anchor="ctr"/>
          <a:lstStyle/>
          <a:p>
            <a:endParaRPr lang="en-US" dirty="0"/>
          </a:p>
        </p:txBody>
      </p:sp>
      <p:sp>
        <p:nvSpPr>
          <p:cNvPr id="5" name="Notes Placeholder 4"/>
          <p:cNvSpPr>
            <a:spLocks noGrp="1"/>
          </p:cNvSpPr>
          <p:nvPr>
            <p:ph type="body" sz="quarter" idx="3"/>
          </p:nvPr>
        </p:nvSpPr>
        <p:spPr>
          <a:xfrm>
            <a:off x="707708" y="4447462"/>
            <a:ext cx="5661660" cy="4213384"/>
          </a:xfrm>
          <a:prstGeom prst="rect">
            <a:avLst/>
          </a:prstGeom>
        </p:spPr>
        <p:txBody>
          <a:bodyPr vert="horz" lIns="92400" tIns="46200" rIns="92400" bIns="462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297"/>
            <a:ext cx="3066732" cy="468154"/>
          </a:xfrm>
          <a:prstGeom prst="rect">
            <a:avLst/>
          </a:prstGeom>
        </p:spPr>
        <p:txBody>
          <a:bodyPr vert="horz" lIns="92400" tIns="46200" rIns="92400" bIns="462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2" cy="468154"/>
          </a:xfrm>
          <a:prstGeom prst="rect">
            <a:avLst/>
          </a:prstGeom>
        </p:spPr>
        <p:txBody>
          <a:bodyPr vert="horz" lIns="92400" tIns="46200" rIns="92400" bIns="46200" rtlCol="0" anchor="b"/>
          <a:lstStyle>
            <a:lvl1pPr algn="r">
              <a:defRPr sz="1200"/>
            </a:lvl1pPr>
          </a:lstStyle>
          <a:p>
            <a:fld id="{3A3D313F-63BD-DA45-B361-F8C94543D256}" type="slidenum">
              <a:rPr lang="en-US" smtClean="0"/>
              <a:pPr/>
              <a:t>‹#›</a:t>
            </a:fld>
            <a:endParaRPr lang="en-US" dirty="0"/>
          </a:p>
        </p:txBody>
      </p:sp>
    </p:spTree>
    <p:extLst>
      <p:ext uri="{BB962C8B-B14F-4D97-AF65-F5344CB8AC3E}">
        <p14:creationId xmlns:p14="http://schemas.microsoft.com/office/powerpoint/2010/main" val="17199712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a:t>
            </a:fld>
            <a:endParaRPr lang="en-US" dirty="0"/>
          </a:p>
        </p:txBody>
      </p:sp>
    </p:spTree>
    <p:extLst>
      <p:ext uri="{BB962C8B-B14F-4D97-AF65-F5344CB8AC3E}">
        <p14:creationId xmlns:p14="http://schemas.microsoft.com/office/powerpoint/2010/main" val="306958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10</a:t>
            </a:fld>
            <a:endParaRPr lang="en-US" dirty="0"/>
          </a:p>
        </p:txBody>
      </p:sp>
    </p:spTree>
    <p:extLst>
      <p:ext uri="{BB962C8B-B14F-4D97-AF65-F5344CB8AC3E}">
        <p14:creationId xmlns:p14="http://schemas.microsoft.com/office/powerpoint/2010/main" val="423181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11</a:t>
            </a:fld>
            <a:endParaRPr lang="en-US" dirty="0"/>
          </a:p>
        </p:txBody>
      </p:sp>
    </p:spTree>
    <p:extLst>
      <p:ext uri="{BB962C8B-B14F-4D97-AF65-F5344CB8AC3E}">
        <p14:creationId xmlns:p14="http://schemas.microsoft.com/office/powerpoint/2010/main" val="2961393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12</a:t>
            </a:fld>
            <a:endParaRPr lang="en-US" dirty="0"/>
          </a:p>
        </p:txBody>
      </p:sp>
    </p:spTree>
    <p:extLst>
      <p:ext uri="{BB962C8B-B14F-4D97-AF65-F5344CB8AC3E}">
        <p14:creationId xmlns:p14="http://schemas.microsoft.com/office/powerpoint/2010/main" val="174926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19</a:t>
            </a:fld>
            <a:endParaRPr lang="en-US" dirty="0"/>
          </a:p>
        </p:txBody>
      </p:sp>
    </p:spTree>
    <p:extLst>
      <p:ext uri="{BB962C8B-B14F-4D97-AF65-F5344CB8AC3E}">
        <p14:creationId xmlns:p14="http://schemas.microsoft.com/office/powerpoint/2010/main" val="3254929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20</a:t>
            </a:fld>
            <a:endParaRPr lang="en-US"/>
          </a:p>
        </p:txBody>
      </p:sp>
    </p:spTree>
    <p:extLst>
      <p:ext uri="{BB962C8B-B14F-4D97-AF65-F5344CB8AC3E}">
        <p14:creationId xmlns:p14="http://schemas.microsoft.com/office/powerpoint/2010/main" val="258954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D313F-63BD-DA45-B361-F8C94543D256}" type="slidenum">
              <a:rPr lang="en-US" smtClean="0"/>
              <a:pPr/>
              <a:t>21</a:t>
            </a:fld>
            <a:endParaRPr lang="en-US" dirty="0"/>
          </a:p>
        </p:txBody>
      </p:sp>
    </p:spTree>
    <p:extLst>
      <p:ext uri="{BB962C8B-B14F-4D97-AF65-F5344CB8AC3E}">
        <p14:creationId xmlns:p14="http://schemas.microsoft.com/office/powerpoint/2010/main" val="2175992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22</a:t>
            </a:fld>
            <a:endParaRPr lang="en-US"/>
          </a:p>
        </p:txBody>
      </p:sp>
    </p:spTree>
    <p:extLst>
      <p:ext uri="{BB962C8B-B14F-4D97-AF65-F5344CB8AC3E}">
        <p14:creationId xmlns:p14="http://schemas.microsoft.com/office/powerpoint/2010/main" val="934459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23</a:t>
            </a:fld>
            <a:endParaRPr lang="en-US"/>
          </a:p>
        </p:txBody>
      </p:sp>
    </p:spTree>
    <p:extLst>
      <p:ext uri="{BB962C8B-B14F-4D97-AF65-F5344CB8AC3E}">
        <p14:creationId xmlns:p14="http://schemas.microsoft.com/office/powerpoint/2010/main" val="3541634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24</a:t>
            </a:fld>
            <a:endParaRPr lang="en-US"/>
          </a:p>
        </p:txBody>
      </p:sp>
    </p:spTree>
    <p:extLst>
      <p:ext uri="{BB962C8B-B14F-4D97-AF65-F5344CB8AC3E}">
        <p14:creationId xmlns:p14="http://schemas.microsoft.com/office/powerpoint/2010/main" val="3878253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25</a:t>
            </a:fld>
            <a:endParaRPr lang="en-US"/>
          </a:p>
        </p:txBody>
      </p:sp>
    </p:spTree>
    <p:extLst>
      <p:ext uri="{BB962C8B-B14F-4D97-AF65-F5344CB8AC3E}">
        <p14:creationId xmlns:p14="http://schemas.microsoft.com/office/powerpoint/2010/main" val="79728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a:t>
            </a:fld>
            <a:endParaRPr lang="en-US" dirty="0"/>
          </a:p>
        </p:txBody>
      </p:sp>
    </p:spTree>
    <p:extLst>
      <p:ext uri="{BB962C8B-B14F-4D97-AF65-F5344CB8AC3E}">
        <p14:creationId xmlns:p14="http://schemas.microsoft.com/office/powerpoint/2010/main" val="166265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26</a:t>
            </a:fld>
            <a:endParaRPr lang="en-US"/>
          </a:p>
        </p:txBody>
      </p:sp>
    </p:spTree>
    <p:extLst>
      <p:ext uri="{BB962C8B-B14F-4D97-AF65-F5344CB8AC3E}">
        <p14:creationId xmlns:p14="http://schemas.microsoft.com/office/powerpoint/2010/main" val="2538555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27</a:t>
            </a:fld>
            <a:endParaRPr lang="en-US"/>
          </a:p>
        </p:txBody>
      </p:sp>
    </p:spTree>
    <p:extLst>
      <p:ext uri="{BB962C8B-B14F-4D97-AF65-F5344CB8AC3E}">
        <p14:creationId xmlns:p14="http://schemas.microsoft.com/office/powerpoint/2010/main" val="964228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28</a:t>
            </a:fld>
            <a:endParaRPr lang="en-US"/>
          </a:p>
        </p:txBody>
      </p:sp>
    </p:spTree>
    <p:extLst>
      <p:ext uri="{BB962C8B-B14F-4D97-AF65-F5344CB8AC3E}">
        <p14:creationId xmlns:p14="http://schemas.microsoft.com/office/powerpoint/2010/main" val="3922060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3D313F-63BD-DA45-B361-F8C94543D256}" type="slidenum">
              <a:rPr lang="en-US" smtClean="0"/>
              <a:pPr/>
              <a:t>29</a:t>
            </a:fld>
            <a:endParaRPr lang="en-US" dirty="0"/>
          </a:p>
        </p:txBody>
      </p:sp>
    </p:spTree>
    <p:extLst>
      <p:ext uri="{BB962C8B-B14F-4D97-AF65-F5344CB8AC3E}">
        <p14:creationId xmlns:p14="http://schemas.microsoft.com/office/powerpoint/2010/main" val="1656638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30</a:t>
            </a:fld>
            <a:endParaRPr lang="en-US"/>
          </a:p>
        </p:txBody>
      </p:sp>
    </p:spTree>
    <p:extLst>
      <p:ext uri="{BB962C8B-B14F-4D97-AF65-F5344CB8AC3E}">
        <p14:creationId xmlns:p14="http://schemas.microsoft.com/office/powerpoint/2010/main" val="322418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31</a:t>
            </a:fld>
            <a:endParaRPr lang="en-US"/>
          </a:p>
        </p:txBody>
      </p:sp>
    </p:spTree>
    <p:extLst>
      <p:ext uri="{BB962C8B-B14F-4D97-AF65-F5344CB8AC3E}">
        <p14:creationId xmlns:p14="http://schemas.microsoft.com/office/powerpoint/2010/main" val="2948757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32</a:t>
            </a:fld>
            <a:endParaRPr lang="en-US"/>
          </a:p>
        </p:txBody>
      </p:sp>
    </p:spTree>
    <p:extLst>
      <p:ext uri="{BB962C8B-B14F-4D97-AF65-F5344CB8AC3E}">
        <p14:creationId xmlns:p14="http://schemas.microsoft.com/office/powerpoint/2010/main" val="2176734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33</a:t>
            </a:fld>
            <a:endParaRPr lang="en-US"/>
          </a:p>
        </p:txBody>
      </p:sp>
    </p:spTree>
    <p:extLst>
      <p:ext uri="{BB962C8B-B14F-4D97-AF65-F5344CB8AC3E}">
        <p14:creationId xmlns:p14="http://schemas.microsoft.com/office/powerpoint/2010/main" val="862780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35</a:t>
            </a:fld>
            <a:endParaRPr lang="en-US"/>
          </a:p>
        </p:txBody>
      </p:sp>
    </p:spTree>
    <p:extLst>
      <p:ext uri="{BB962C8B-B14F-4D97-AF65-F5344CB8AC3E}">
        <p14:creationId xmlns:p14="http://schemas.microsoft.com/office/powerpoint/2010/main" val="2993249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36</a:t>
            </a:fld>
            <a:endParaRPr lang="en-US"/>
          </a:p>
        </p:txBody>
      </p:sp>
    </p:spTree>
    <p:extLst>
      <p:ext uri="{BB962C8B-B14F-4D97-AF65-F5344CB8AC3E}">
        <p14:creationId xmlns:p14="http://schemas.microsoft.com/office/powerpoint/2010/main" val="345978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3</a:t>
            </a:fld>
            <a:endParaRPr lang="en-US" dirty="0"/>
          </a:p>
        </p:txBody>
      </p:sp>
    </p:spTree>
    <p:extLst>
      <p:ext uri="{BB962C8B-B14F-4D97-AF65-F5344CB8AC3E}">
        <p14:creationId xmlns:p14="http://schemas.microsoft.com/office/powerpoint/2010/main" val="1655987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37</a:t>
            </a:fld>
            <a:endParaRPr lang="en-US"/>
          </a:p>
        </p:txBody>
      </p:sp>
    </p:spTree>
    <p:extLst>
      <p:ext uri="{BB962C8B-B14F-4D97-AF65-F5344CB8AC3E}">
        <p14:creationId xmlns:p14="http://schemas.microsoft.com/office/powerpoint/2010/main" val="310774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38</a:t>
            </a:fld>
            <a:endParaRPr lang="en-US"/>
          </a:p>
        </p:txBody>
      </p:sp>
    </p:spTree>
    <p:extLst>
      <p:ext uri="{BB962C8B-B14F-4D97-AF65-F5344CB8AC3E}">
        <p14:creationId xmlns:p14="http://schemas.microsoft.com/office/powerpoint/2010/main" val="1620381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39</a:t>
            </a:fld>
            <a:endParaRPr lang="en-US"/>
          </a:p>
        </p:txBody>
      </p:sp>
    </p:spTree>
    <p:extLst>
      <p:ext uri="{BB962C8B-B14F-4D97-AF65-F5344CB8AC3E}">
        <p14:creationId xmlns:p14="http://schemas.microsoft.com/office/powerpoint/2010/main" val="2829552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50" indent="-173250">
              <a:buFontTx/>
              <a:buChar char="-"/>
            </a:pPr>
            <a:endParaRPr lang="en-US" baseline="0" dirty="0" smtClean="0"/>
          </a:p>
        </p:txBody>
      </p:sp>
      <p:sp>
        <p:nvSpPr>
          <p:cNvPr id="4" name="Slide Number Placeholder 3"/>
          <p:cNvSpPr>
            <a:spLocks noGrp="1"/>
          </p:cNvSpPr>
          <p:nvPr>
            <p:ph type="sldNum" sz="quarter" idx="10"/>
          </p:nvPr>
        </p:nvSpPr>
        <p:spPr/>
        <p:txBody>
          <a:bodyPr/>
          <a:lstStyle/>
          <a:p>
            <a:fld id="{3A3D313F-63BD-DA45-B361-F8C94543D256}" type="slidenum">
              <a:rPr lang="en-US" smtClean="0"/>
              <a:pPr/>
              <a:t>40</a:t>
            </a:fld>
            <a:endParaRPr lang="en-US"/>
          </a:p>
        </p:txBody>
      </p:sp>
    </p:spTree>
    <p:extLst>
      <p:ext uri="{BB962C8B-B14F-4D97-AF65-F5344CB8AC3E}">
        <p14:creationId xmlns:p14="http://schemas.microsoft.com/office/powerpoint/2010/main" val="466297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4</a:t>
            </a:fld>
            <a:endParaRPr lang="en-US" dirty="0"/>
          </a:p>
        </p:txBody>
      </p:sp>
    </p:spTree>
    <p:extLst>
      <p:ext uri="{BB962C8B-B14F-4D97-AF65-F5344CB8AC3E}">
        <p14:creationId xmlns:p14="http://schemas.microsoft.com/office/powerpoint/2010/main" val="356215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5</a:t>
            </a:fld>
            <a:endParaRPr lang="en-US" dirty="0"/>
          </a:p>
        </p:txBody>
      </p:sp>
    </p:spTree>
    <p:extLst>
      <p:ext uri="{BB962C8B-B14F-4D97-AF65-F5344CB8AC3E}">
        <p14:creationId xmlns:p14="http://schemas.microsoft.com/office/powerpoint/2010/main" val="2880177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6</a:t>
            </a:fld>
            <a:endParaRPr lang="en-US" dirty="0"/>
          </a:p>
        </p:txBody>
      </p:sp>
    </p:spTree>
    <p:extLst>
      <p:ext uri="{BB962C8B-B14F-4D97-AF65-F5344CB8AC3E}">
        <p14:creationId xmlns:p14="http://schemas.microsoft.com/office/powerpoint/2010/main" val="119549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7</a:t>
            </a:fld>
            <a:endParaRPr lang="en-US" dirty="0"/>
          </a:p>
        </p:txBody>
      </p:sp>
    </p:spTree>
    <p:extLst>
      <p:ext uri="{BB962C8B-B14F-4D97-AF65-F5344CB8AC3E}">
        <p14:creationId xmlns:p14="http://schemas.microsoft.com/office/powerpoint/2010/main" val="136372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8</a:t>
            </a:fld>
            <a:endParaRPr lang="en-US" dirty="0"/>
          </a:p>
        </p:txBody>
      </p:sp>
    </p:spTree>
    <p:extLst>
      <p:ext uri="{BB962C8B-B14F-4D97-AF65-F5344CB8AC3E}">
        <p14:creationId xmlns:p14="http://schemas.microsoft.com/office/powerpoint/2010/main" val="148217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9</a:t>
            </a:fld>
            <a:endParaRPr lang="en-US" dirty="0"/>
          </a:p>
        </p:txBody>
      </p:sp>
    </p:spTree>
    <p:extLst>
      <p:ext uri="{BB962C8B-B14F-4D97-AF65-F5344CB8AC3E}">
        <p14:creationId xmlns:p14="http://schemas.microsoft.com/office/powerpoint/2010/main" val="4006326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95612" y="2130425"/>
            <a:ext cx="5809721" cy="1470025"/>
          </a:xfrm>
        </p:spPr>
        <p:txBody>
          <a:bodyPr>
            <a:normAutofit/>
          </a:bodyPr>
          <a:lstStyle>
            <a:lvl1pPr>
              <a:defRPr sz="2600" b="1" baseline="0">
                <a:solidFill>
                  <a:schemeClr val="tx1"/>
                </a:solidFill>
                <a:latin typeface="Arial Black" pitchFamily="34" charset="0"/>
                <a:cs typeface="Arial"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2995612" y="3851910"/>
            <a:ext cx="5737862" cy="594788"/>
          </a:xfrm>
        </p:spPr>
        <p:txBody>
          <a:bodyPr lIns="0" tIns="0" rIns="0" bIns="0">
            <a:normAutofit/>
          </a:bodyPr>
          <a:lstStyle>
            <a:lvl1pPr marL="0" indent="0" algn="l">
              <a:buNone/>
              <a:defRPr sz="1500" baseline="0">
                <a:solidFill>
                  <a:schemeClr val="tx1"/>
                </a:solidFill>
                <a:latin typeface="Arial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at the xxx Conference, city, state (location)</a:t>
            </a:r>
          </a:p>
        </p:txBody>
      </p:sp>
      <p:cxnSp>
        <p:nvCxnSpPr>
          <p:cNvPr id="5" name="Straight Connector 4"/>
          <p:cNvCxnSpPr/>
          <p:nvPr userDrawn="1"/>
        </p:nvCxnSpPr>
        <p:spPr>
          <a:xfrm>
            <a:off x="2988733" y="3717400"/>
            <a:ext cx="533400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2988733" y="4909075"/>
            <a:ext cx="533400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228600" y="5791200"/>
            <a:ext cx="8686800" cy="7450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232120" y="6153679"/>
            <a:ext cx="8674812" cy="1588"/>
          </a:xfrm>
          <a:prstGeom prst="line">
            <a:avLst/>
          </a:prstGeom>
          <a:ln w="12700" cap="flat" cmpd="sng" algn="ctr">
            <a:solidFill>
              <a:srgbClr val="D224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hasCustomPrompt="1"/>
          </p:nvPr>
        </p:nvSpPr>
        <p:spPr>
          <a:xfrm>
            <a:off x="2915603" y="2411095"/>
            <a:ext cx="5806440" cy="914400"/>
          </a:xfrm>
        </p:spPr>
        <p:txBody>
          <a:bodyPr>
            <a:noAutofit/>
          </a:bodyPr>
          <a:lstStyle>
            <a:lvl1pPr>
              <a:buNone/>
              <a:defRPr sz="2600" b="0">
                <a:solidFill>
                  <a:schemeClr val="tx1"/>
                </a:solidFill>
                <a:latin typeface="Arial" pitchFamily="34" charset="0"/>
                <a:cs typeface="Arial" pitchFamily="34" charset="0"/>
              </a:defRPr>
            </a:lvl1pPr>
            <a:lvl2pPr>
              <a:defRPr sz="2600">
                <a:latin typeface="Arial" pitchFamily="34" charset="0"/>
                <a:cs typeface="Arial" pitchFamily="34" charset="0"/>
              </a:defRPr>
            </a:lvl2pPr>
            <a:lvl3pPr>
              <a:defRPr sz="2600">
                <a:latin typeface="Arial" pitchFamily="34" charset="0"/>
                <a:cs typeface="Arial" pitchFamily="34" charset="0"/>
              </a:defRPr>
            </a:lvl3pPr>
            <a:lvl4pPr>
              <a:defRPr sz="2600">
                <a:latin typeface="Arial" pitchFamily="34" charset="0"/>
                <a:cs typeface="Arial" pitchFamily="34" charset="0"/>
              </a:defRPr>
            </a:lvl4pPr>
            <a:lvl5pPr>
              <a:defRPr sz="2600">
                <a:latin typeface="Arial" pitchFamily="34" charset="0"/>
                <a:cs typeface="Arial" pitchFamily="34" charset="0"/>
              </a:defRPr>
            </a:lvl5pPr>
          </a:lstStyle>
          <a:p>
            <a:pPr lvl="0"/>
            <a:r>
              <a:rPr lang="en-US" dirty="0" smtClean="0"/>
              <a:t>Subtitle (after colon) in this font</a:t>
            </a:r>
            <a:endParaRPr lang="en-US" dirty="0"/>
          </a:p>
        </p:txBody>
      </p:sp>
      <p:sp>
        <p:nvSpPr>
          <p:cNvPr id="22" name="Text Placeholder 21"/>
          <p:cNvSpPr>
            <a:spLocks noGrp="1"/>
          </p:cNvSpPr>
          <p:nvPr>
            <p:ph type="body" sz="quarter" idx="11" hasCustomPrompt="1"/>
          </p:nvPr>
        </p:nvSpPr>
        <p:spPr>
          <a:xfrm>
            <a:off x="2898648" y="5132388"/>
            <a:ext cx="5806440" cy="914400"/>
          </a:xfrm>
        </p:spPr>
        <p:txBody>
          <a:bodyPr>
            <a:normAutofit/>
          </a:bodyPr>
          <a:lstStyle>
            <a:lvl1pPr>
              <a:spcBef>
                <a:spcPct val="20000"/>
              </a:spcBef>
              <a:buNone/>
              <a:defRPr sz="1600">
                <a:latin typeface="Arial" pitchFamily="34" charset="0"/>
                <a:cs typeface="Arial" pitchFamily="34" charset="0"/>
              </a:defRPr>
            </a:lvl1pPr>
          </a:lstStyle>
          <a:p>
            <a:pPr lvl="0">
              <a:spcBef>
                <a:spcPct val="20000"/>
              </a:spcBef>
            </a:pPr>
            <a:r>
              <a:rPr kumimoji="0" lang="en-US" sz="1600" u="none" strike="noStrike" kern="1200" cap="none" spc="0" normalizeH="0" baseline="0" noProof="0" dirty="0" smtClean="0">
                <a:ln>
                  <a:noFill/>
                </a:ln>
                <a:solidFill>
                  <a:schemeClr val="tx1"/>
                </a:solidFill>
                <a:effectLst/>
                <a:uLnTx/>
                <a:uFillTx/>
                <a:latin typeface="Arial"/>
                <a:ea typeface="+mn-ea"/>
                <a:cs typeface="Arial"/>
              </a:rPr>
              <a:t>Author • Author</a:t>
            </a:r>
            <a:r>
              <a:rPr lang="en-US" sz="1600" dirty="0" smtClean="0">
                <a:latin typeface="Arial"/>
                <a:cs typeface="Arial"/>
              </a:rPr>
              <a:t> • Author</a:t>
            </a:r>
            <a:endParaRPr kumimoji="0" lang="en-US" sz="1600" u="none" strike="noStrike" kern="1200" cap="none" spc="0" normalizeH="0" baseline="0" noProof="0" dirty="0" smtClean="0">
              <a:ln>
                <a:noFill/>
              </a:ln>
              <a:solidFill>
                <a:schemeClr val="tx1"/>
              </a:solidFill>
              <a:effectLst/>
              <a:uLnTx/>
              <a:uFillTx/>
              <a:latin typeface="Arial"/>
              <a:ea typeface="+mn-ea"/>
              <a:cs typeface="Arial"/>
            </a:endParaRPr>
          </a:p>
          <a:p>
            <a:pPr lvl="0">
              <a:spcBef>
                <a:spcPct val="20000"/>
              </a:spcBef>
            </a:pPr>
            <a:r>
              <a:rPr lang="en-US" sz="1600" dirty="0" smtClean="0">
                <a:latin typeface="Arial"/>
                <a:cs typeface="Arial"/>
              </a:rPr>
              <a:t>Author • Author • Author</a:t>
            </a:r>
            <a:endParaRPr kumimoji="0" lang="en-US" sz="160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6" name="Text Placeholder 15"/>
          <p:cNvSpPr>
            <a:spLocks noGrp="1"/>
          </p:cNvSpPr>
          <p:nvPr>
            <p:ph type="body" sz="quarter" idx="12" hasCustomPrompt="1"/>
          </p:nvPr>
        </p:nvSpPr>
        <p:spPr>
          <a:xfrm>
            <a:off x="2896235" y="4610100"/>
            <a:ext cx="5859146" cy="335598"/>
          </a:xfrm>
        </p:spPr>
        <p:txBody>
          <a:bodyPr>
            <a:normAutofit/>
          </a:bodyPr>
          <a:lstStyle>
            <a:lvl1pPr>
              <a:buNone/>
              <a:defRPr sz="1500" baseline="0">
                <a:latin typeface="Arial Black" pitchFamily="34" charset="0"/>
              </a:defRPr>
            </a:lvl1pPr>
          </a:lstStyle>
          <a:p>
            <a:pPr lvl="0"/>
            <a:r>
              <a:rPr lang="en-US" dirty="0" smtClean="0"/>
              <a:t>Enter conference date</a:t>
            </a:r>
          </a:p>
        </p:txBody>
      </p:sp>
      <p:pic>
        <p:nvPicPr>
          <p:cNvPr id="14"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43840" y="207437"/>
            <a:ext cx="1764430" cy="58424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ert Text--One-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5" name="TextBox 4"/>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sp>
        <p:nvSpPr>
          <p:cNvPr id="12" name="Text Placeholder 11"/>
          <p:cNvSpPr>
            <a:spLocks noGrp="1"/>
          </p:cNvSpPr>
          <p:nvPr>
            <p:ph type="body" sz="quarter" idx="11"/>
          </p:nvPr>
        </p:nvSpPr>
        <p:spPr>
          <a:xfrm>
            <a:off x="457200" y="1173480"/>
            <a:ext cx="8229599" cy="4846320"/>
          </a:xfrm>
        </p:spPr>
        <p:txBody>
          <a:bodyPr/>
          <a:lstStyle>
            <a:lvl1pPr marL="228600" indent="-228600">
              <a:spcBef>
                <a:spcPts val="1000"/>
              </a:spcBef>
              <a:spcAft>
                <a:spcPts val="600"/>
              </a:spcAft>
              <a:buClr>
                <a:schemeClr val="tx1"/>
              </a:buClr>
              <a:buSzPct val="115000"/>
              <a:defRPr sz="1600" b="1">
                <a:latin typeface="Arial Bold" pitchFamily="34" charset="0"/>
                <a:cs typeface="Arial Bold" pitchFamily="34" charset="0"/>
              </a:defRPr>
            </a:lvl1pPr>
            <a:lvl2pPr marL="457200" indent="-228600">
              <a:spcBef>
                <a:spcPts val="300"/>
              </a:spcBef>
              <a:spcAft>
                <a:spcPts val="300"/>
              </a:spcAft>
              <a:buClr>
                <a:schemeClr val="tx1"/>
              </a:buClr>
              <a:defRPr sz="1600" b="1">
                <a:latin typeface="Arial Bold" pitchFamily="34" charset="0"/>
                <a:cs typeface="Arial Bold" pitchFamily="34" charset="0"/>
              </a:defRPr>
            </a:lvl2pPr>
            <a:lvl3pPr marL="685800" indent="-228600">
              <a:spcBef>
                <a:spcPts val="300"/>
              </a:spcBef>
              <a:buClr>
                <a:schemeClr val="tx1"/>
              </a:buClr>
              <a:defRPr sz="1400"/>
            </a:lvl3pPr>
            <a:lvl4pPr marL="1316038" indent="-346075">
              <a:spcBef>
                <a:spcPts val="300"/>
              </a:spcBef>
              <a:defRPr sz="1400"/>
            </a:lvl4pPr>
            <a:lvl5pPr marL="1660525" indent="-344488">
              <a:spcBef>
                <a:spcPts val="300"/>
              </a:spcBef>
              <a:defRPr sz="1400"/>
            </a:lvl5pPr>
          </a:lstStyle>
          <a:p>
            <a:pPr lvl="0"/>
            <a:r>
              <a:rPr lang="en-US" smtClean="0"/>
              <a:t>Click to edit Master text styles</a:t>
            </a:r>
          </a:p>
          <a:p>
            <a:pPr lvl="1"/>
            <a:r>
              <a:rPr lang="en-US" smtClean="0"/>
              <a:t>Second level</a:t>
            </a:r>
          </a:p>
          <a:p>
            <a:pPr lvl="2"/>
            <a:r>
              <a:rPr lang="en-US" smtClean="0"/>
              <a:t>Third level</a:t>
            </a:r>
          </a:p>
        </p:txBody>
      </p:sp>
      <p:pic>
        <p:nvPicPr>
          <p:cNvPr id="6"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ert Text--Two-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4" name="TextBox 3"/>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sp>
        <p:nvSpPr>
          <p:cNvPr id="6" name="Text Placeholder 11"/>
          <p:cNvSpPr>
            <a:spLocks noGrp="1"/>
          </p:cNvSpPr>
          <p:nvPr>
            <p:ph type="body" sz="quarter" idx="11"/>
          </p:nvPr>
        </p:nvSpPr>
        <p:spPr>
          <a:xfrm>
            <a:off x="457200" y="1642188"/>
            <a:ext cx="4021493" cy="4273420"/>
          </a:xfrm>
        </p:spPr>
        <p:txBody>
          <a:bodyPr/>
          <a:lstStyle>
            <a:lvl1pPr marL="228600" indent="-228600">
              <a:spcBef>
                <a:spcPts val="1000"/>
              </a:spcBef>
              <a:spcAft>
                <a:spcPts val="600"/>
              </a:spcAft>
              <a:buClr>
                <a:schemeClr val="tx1"/>
              </a:buClr>
              <a:buSzPct val="115000"/>
              <a:defRPr sz="1600" b="1">
                <a:latin typeface="Arial Bold" pitchFamily="34" charset="0"/>
                <a:cs typeface="Arial Bold" pitchFamily="34" charset="0"/>
              </a:defRPr>
            </a:lvl1pPr>
            <a:lvl2pPr marL="457200" indent="-228600">
              <a:spcBef>
                <a:spcPts val="300"/>
              </a:spcBef>
              <a:spcAft>
                <a:spcPts val="300"/>
              </a:spcAft>
              <a:buClr>
                <a:schemeClr val="tx1"/>
              </a:buClr>
              <a:defRPr sz="1600">
                <a:latin typeface="Arial Bold" pitchFamily="34" charset="0"/>
                <a:cs typeface="Arial Bold" pitchFamily="34" charset="0"/>
              </a:defRPr>
            </a:lvl2pPr>
            <a:lvl3pPr marL="685800" indent="-228600">
              <a:spcBef>
                <a:spcPts val="300"/>
              </a:spcBef>
              <a:buClr>
                <a:schemeClr val="tx1"/>
              </a:buClr>
              <a:defRPr sz="1400"/>
            </a:lvl3pPr>
            <a:lvl4pPr marL="1316038" indent="-346075">
              <a:spcBef>
                <a:spcPts val="300"/>
              </a:spcBef>
              <a:defRPr sz="1400"/>
            </a:lvl4pPr>
            <a:lvl5pPr marL="1660525" indent="-344488">
              <a:spcBef>
                <a:spcPts val="300"/>
              </a:spcBef>
              <a:defRPr sz="1400"/>
            </a:lvl5pPr>
          </a:lstStyle>
          <a:p>
            <a:pPr lvl="0"/>
            <a:r>
              <a:rPr lang="en-US" smtClean="0"/>
              <a:t>Click to edit Master text styles</a:t>
            </a:r>
          </a:p>
          <a:p>
            <a:pPr lvl="1"/>
            <a:r>
              <a:rPr lang="en-US" smtClean="0"/>
              <a:t>Second level</a:t>
            </a:r>
          </a:p>
          <a:p>
            <a:pPr lvl="2"/>
            <a:r>
              <a:rPr lang="en-US" smtClean="0"/>
              <a:t>Third level</a:t>
            </a:r>
          </a:p>
        </p:txBody>
      </p:sp>
      <p:sp>
        <p:nvSpPr>
          <p:cNvPr id="8" name="Text Placeholder 11"/>
          <p:cNvSpPr>
            <a:spLocks noGrp="1"/>
          </p:cNvSpPr>
          <p:nvPr>
            <p:ph type="body" sz="quarter" idx="13"/>
          </p:nvPr>
        </p:nvSpPr>
        <p:spPr>
          <a:xfrm>
            <a:off x="4702624" y="1642188"/>
            <a:ext cx="3984175" cy="4273420"/>
          </a:xfrm>
        </p:spPr>
        <p:txBody>
          <a:bodyPr/>
          <a:lstStyle>
            <a:lvl1pPr marL="228600" indent="-228600">
              <a:spcBef>
                <a:spcPts val="1000"/>
              </a:spcBef>
              <a:spcAft>
                <a:spcPts val="600"/>
              </a:spcAft>
              <a:buClr>
                <a:schemeClr val="tx1"/>
              </a:buClr>
              <a:buSzPct val="115000"/>
              <a:defRPr sz="1600" b="1">
                <a:latin typeface="Arial Bold" pitchFamily="34" charset="0"/>
                <a:cs typeface="Arial Bold" pitchFamily="34" charset="0"/>
              </a:defRPr>
            </a:lvl1pPr>
            <a:lvl2pPr marL="457200" indent="-228600">
              <a:spcBef>
                <a:spcPts val="300"/>
              </a:spcBef>
              <a:spcAft>
                <a:spcPts val="300"/>
              </a:spcAft>
              <a:buClr>
                <a:schemeClr val="tx1"/>
              </a:buClr>
              <a:defRPr sz="1600">
                <a:latin typeface="Arial Bold" pitchFamily="34" charset="0"/>
                <a:cs typeface="Arial Bold" pitchFamily="34" charset="0"/>
              </a:defRPr>
            </a:lvl2pPr>
            <a:lvl3pPr marL="685800" indent="-228600">
              <a:spcBef>
                <a:spcPts val="300"/>
              </a:spcBef>
              <a:buClr>
                <a:schemeClr val="tx1"/>
              </a:buClr>
              <a:defRPr sz="1400"/>
            </a:lvl3pPr>
            <a:lvl4pPr marL="1316038" indent="-346075">
              <a:spcBef>
                <a:spcPts val="300"/>
              </a:spcBef>
              <a:defRPr sz="1400"/>
            </a:lvl4pPr>
            <a:lvl5pPr marL="1660525" indent="-344488">
              <a:spcBef>
                <a:spcPts val="300"/>
              </a:spcBef>
              <a:defRPr sz="1400"/>
            </a:lvl5pPr>
          </a:lstStyle>
          <a:p>
            <a:pPr lvl="0"/>
            <a:r>
              <a:rPr lang="en-US" smtClean="0"/>
              <a:t>Click to edit Master text styles</a:t>
            </a:r>
          </a:p>
          <a:p>
            <a:pPr lvl="1"/>
            <a:r>
              <a:rPr lang="en-US" smtClean="0"/>
              <a:t>Second level</a:t>
            </a:r>
          </a:p>
          <a:p>
            <a:pPr lvl="2"/>
            <a:r>
              <a:rPr lang="en-US" smtClean="0"/>
              <a:t>Third level</a:t>
            </a:r>
          </a:p>
        </p:txBody>
      </p:sp>
      <p:sp>
        <p:nvSpPr>
          <p:cNvPr id="7" name="Text Placeholder 2"/>
          <p:cNvSpPr>
            <a:spLocks noGrp="1"/>
          </p:cNvSpPr>
          <p:nvPr userDrawn="1">
            <p:ph type="body" sz="quarter" idx="10"/>
          </p:nvPr>
        </p:nvSpPr>
        <p:spPr>
          <a:xfrm>
            <a:off x="457199" y="1166813"/>
            <a:ext cx="4021495" cy="475375"/>
          </a:xfrm>
        </p:spPr>
        <p:txBody>
          <a:bodyPr>
            <a:normAutofit/>
          </a:bodyPr>
          <a:lstStyle>
            <a:lvl1pPr marL="0" indent="0">
              <a:spcBef>
                <a:spcPts val="0"/>
              </a:spcBef>
              <a:buNone/>
              <a:defRPr sz="1800">
                <a:solidFill>
                  <a:schemeClr val="tx1"/>
                </a:solidFill>
                <a:latin typeface="Arial Black" pitchFamily="34" charset="0"/>
              </a:defRPr>
            </a:lvl1pPr>
          </a:lstStyle>
          <a:p>
            <a:pPr lvl="0"/>
            <a:r>
              <a:rPr lang="en-US" smtClean="0"/>
              <a:t>Click to edit Master text styles</a:t>
            </a:r>
          </a:p>
        </p:txBody>
      </p:sp>
      <p:sp>
        <p:nvSpPr>
          <p:cNvPr id="9" name="Text Placeholder 4"/>
          <p:cNvSpPr>
            <a:spLocks noGrp="1"/>
          </p:cNvSpPr>
          <p:nvPr userDrawn="1">
            <p:ph type="body" sz="quarter" idx="12"/>
          </p:nvPr>
        </p:nvSpPr>
        <p:spPr>
          <a:xfrm>
            <a:off x="4702624" y="1166813"/>
            <a:ext cx="3984175" cy="475375"/>
          </a:xfrm>
        </p:spPr>
        <p:txBody>
          <a:bodyPr>
            <a:normAutofit/>
          </a:bodyPr>
          <a:lstStyle>
            <a:lvl1pPr marL="0" indent="0">
              <a:spcBef>
                <a:spcPts val="0"/>
              </a:spcBef>
              <a:buNone/>
              <a:defRPr sz="1800">
                <a:solidFill>
                  <a:schemeClr val="tx1"/>
                </a:solidFill>
                <a:latin typeface="Arial Black" pitchFamily="34" charset="0"/>
              </a:defRPr>
            </a:lvl1pPr>
          </a:lstStyle>
          <a:p>
            <a:pPr lvl="0"/>
            <a:r>
              <a:rPr lang="en-US" smtClean="0"/>
              <a:t>Click to edit Master text styles</a:t>
            </a:r>
          </a:p>
        </p:txBody>
      </p:sp>
      <p:pic>
        <p:nvPicPr>
          <p:cNvPr id="10"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2206888"/>
            <a:ext cx="7772400" cy="1500187"/>
          </a:xfrm>
        </p:spPr>
        <p:txBody>
          <a:bodyPr anchor="ctr">
            <a:normAutofit/>
          </a:bodyPr>
          <a:lstStyle>
            <a:lvl1pPr marL="0" indent="0" algn="ctr">
              <a:buNone/>
              <a:defRPr sz="2800" baseline="0">
                <a:solidFill>
                  <a:schemeClr val="tx1"/>
                </a:solidFill>
                <a:latin typeface="Arial Blac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Slide</a:t>
            </a:r>
          </a:p>
        </p:txBody>
      </p:sp>
      <p:sp>
        <p:nvSpPr>
          <p:cNvPr id="5" name="TextBox 4"/>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pic>
        <p:nvPicPr>
          <p:cNvPr id="7"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1"/>
                </a:solidFill>
              </a:defRPr>
            </a:lvl1pPr>
          </a:lstStyle>
          <a:p>
            <a:r>
              <a:rPr lang="en-US" dirty="0" smtClean="0"/>
              <a:t>Table Title</a:t>
            </a:r>
            <a:endParaRPr lang="en-US" dirty="0"/>
          </a:p>
        </p:txBody>
      </p:sp>
      <p:sp>
        <p:nvSpPr>
          <p:cNvPr id="4" name="TextBox 3"/>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sp>
        <p:nvSpPr>
          <p:cNvPr id="8" name="Text Placeholder 7"/>
          <p:cNvSpPr>
            <a:spLocks noGrp="1"/>
          </p:cNvSpPr>
          <p:nvPr>
            <p:ph type="body" sz="quarter" idx="10" hasCustomPrompt="1"/>
          </p:nvPr>
        </p:nvSpPr>
        <p:spPr>
          <a:xfrm>
            <a:off x="354983" y="5272161"/>
            <a:ext cx="8443782" cy="914400"/>
          </a:xfrm>
        </p:spPr>
        <p:txBody>
          <a:bodyPr>
            <a:noAutofit/>
          </a:bodyPr>
          <a:lstStyle>
            <a:lvl1pPr marL="709613" indent="-1074738">
              <a:buNone/>
              <a:defRPr sz="1200" baseline="0"/>
            </a:lvl1pPr>
            <a:lvl2pPr>
              <a:defRPr sz="1200"/>
            </a:lvl2pPr>
            <a:lvl3pPr>
              <a:defRPr sz="1200"/>
            </a:lvl3pPr>
            <a:lvl4pPr>
              <a:defRPr sz="1200"/>
            </a:lvl4pPr>
            <a:lvl5pPr>
              <a:defRPr sz="1200"/>
            </a:lvl5pPr>
          </a:lstStyle>
          <a:p>
            <a:pPr lvl="0"/>
            <a:r>
              <a:rPr lang="en-US" dirty="0" smtClean="0"/>
              <a:t>Add Source and Notes here.</a:t>
            </a:r>
          </a:p>
        </p:txBody>
      </p:sp>
      <p:sp>
        <p:nvSpPr>
          <p:cNvPr id="10" name="Table Placeholder 9"/>
          <p:cNvSpPr>
            <a:spLocks noGrp="1"/>
          </p:cNvSpPr>
          <p:nvPr>
            <p:ph type="tbl" sz="quarter" idx="11"/>
          </p:nvPr>
        </p:nvSpPr>
        <p:spPr>
          <a:xfrm>
            <a:off x="354983" y="1045029"/>
            <a:ext cx="8443782" cy="4105469"/>
          </a:xfrm>
        </p:spPr>
        <p:txBody>
          <a:bodyPr/>
          <a:lstStyle>
            <a:lvl1pPr>
              <a:buNone/>
              <a:defRPr/>
            </a:lvl1pPr>
          </a:lstStyle>
          <a:p>
            <a:r>
              <a:rPr lang="en-US" dirty="0" smtClean="0"/>
              <a:t>Click icon to add table</a:t>
            </a:r>
            <a:endParaRPr lang="en-US" dirty="0"/>
          </a:p>
        </p:txBody>
      </p:sp>
      <p:pic>
        <p:nvPicPr>
          <p:cNvPr id="9"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or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1"/>
                </a:solidFill>
              </a:defRPr>
            </a:lvl1pPr>
          </a:lstStyle>
          <a:p>
            <a:r>
              <a:rPr lang="en-US" dirty="0" smtClean="0"/>
              <a:t>Figure or Chart Title</a:t>
            </a:r>
            <a:endParaRPr lang="en-US" dirty="0"/>
          </a:p>
        </p:txBody>
      </p:sp>
      <p:sp>
        <p:nvSpPr>
          <p:cNvPr id="4" name="TextBox 3"/>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sp>
        <p:nvSpPr>
          <p:cNvPr id="5" name="Text Placeholder 7"/>
          <p:cNvSpPr>
            <a:spLocks noGrp="1"/>
          </p:cNvSpPr>
          <p:nvPr>
            <p:ph type="body" sz="quarter" idx="10" hasCustomPrompt="1"/>
          </p:nvPr>
        </p:nvSpPr>
        <p:spPr>
          <a:xfrm>
            <a:off x="354983" y="5272161"/>
            <a:ext cx="8443782" cy="914400"/>
          </a:xfrm>
        </p:spPr>
        <p:txBody>
          <a:bodyPr>
            <a:noAutofit/>
          </a:bodyPr>
          <a:lstStyle>
            <a:lvl1pPr marL="709613" indent="-1074738">
              <a:buNone/>
              <a:defRPr sz="1200" baseline="0"/>
            </a:lvl1pPr>
            <a:lvl2pPr>
              <a:defRPr sz="1200"/>
            </a:lvl2pPr>
            <a:lvl3pPr>
              <a:defRPr sz="1200"/>
            </a:lvl3pPr>
            <a:lvl4pPr>
              <a:defRPr sz="1200"/>
            </a:lvl4pPr>
            <a:lvl5pPr>
              <a:defRPr sz="1200"/>
            </a:lvl5pPr>
          </a:lstStyle>
          <a:p>
            <a:pPr lvl="0"/>
            <a:r>
              <a:rPr lang="en-US" dirty="0" smtClean="0"/>
              <a:t>Add Source and Notes here.</a:t>
            </a:r>
          </a:p>
        </p:txBody>
      </p:sp>
      <p:sp>
        <p:nvSpPr>
          <p:cNvPr id="7" name="Chart Placeholder 6"/>
          <p:cNvSpPr>
            <a:spLocks noGrp="1"/>
          </p:cNvSpPr>
          <p:nvPr>
            <p:ph type="chart" sz="quarter" idx="11"/>
          </p:nvPr>
        </p:nvSpPr>
        <p:spPr>
          <a:xfrm>
            <a:off x="354983" y="1035698"/>
            <a:ext cx="8443782" cy="4124131"/>
          </a:xfrm>
        </p:spPr>
        <p:txBody>
          <a:bodyPr/>
          <a:lstStyle>
            <a:lvl1pPr>
              <a:buNone/>
              <a:defRPr/>
            </a:lvl1pPr>
          </a:lstStyle>
          <a:p>
            <a:r>
              <a:rPr lang="en-US" dirty="0" smtClean="0"/>
              <a:t>Click icon to add chart</a:t>
            </a:r>
            <a:endParaRPr lang="en-US" dirty="0"/>
          </a:p>
        </p:txBody>
      </p:sp>
      <p:pic>
        <p:nvPicPr>
          <p:cNvPr id="9"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smtClean="0"/>
              <a:t>Click to edit Master title style</a:t>
            </a:r>
            <a:endParaRPr lang="en-US" dirty="0"/>
          </a:p>
        </p:txBody>
      </p:sp>
      <p:sp>
        <p:nvSpPr>
          <p:cNvPr id="4" name="TextBox 3"/>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pic>
        <p:nvPicPr>
          <p:cNvPr id="6"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120" y="274638"/>
            <a:ext cx="8454680" cy="648223"/>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7686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p:nvSpPr>
        <p:spPr>
          <a:xfrm>
            <a:off x="228600" y="922861"/>
            <a:ext cx="8686800" cy="502232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232120" y="922861"/>
            <a:ext cx="8674812" cy="1588"/>
          </a:xfrm>
          <a:prstGeom prst="line">
            <a:avLst/>
          </a:prstGeom>
          <a:ln w="508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2120" y="6149338"/>
            <a:ext cx="8674812" cy="1588"/>
          </a:xfrm>
          <a:prstGeom prst="line">
            <a:avLst/>
          </a:prstGeom>
          <a:ln w="127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60" r:id="rId5"/>
    <p:sldLayoutId id="2147483661" r:id="rId6"/>
    <p:sldLayoutId id="2147483654" r:id="rId7"/>
  </p:sldLayoutIdLst>
  <p:hf hdr="0" ftr="0" dt="0"/>
  <p:txStyles>
    <p:titleStyle>
      <a:lvl1pPr algn="l" defTabSz="457200" rtl="0" eaLnBrk="1" latinLnBrk="0" hangingPunct="1">
        <a:spcBef>
          <a:spcPct val="0"/>
        </a:spcBef>
        <a:buNone/>
        <a:defRPr sz="28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gif"/><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8648" y="1040524"/>
            <a:ext cx="5631203" cy="2811386"/>
          </a:xfrm>
        </p:spPr>
        <p:txBody>
          <a:bodyPr>
            <a:normAutofit fontScale="90000"/>
          </a:bodyPr>
          <a:lstStyle/>
          <a:p>
            <a:r>
              <a:rPr lang="en-US" sz="2800" dirty="0"/>
              <a:t>Strategies and Challenges in Conducting </a:t>
            </a:r>
            <a:r>
              <a:rPr lang="en-US" sz="2800" dirty="0" smtClean="0"/>
              <a:t>Randomized Control Trials (</a:t>
            </a:r>
            <a:r>
              <a:rPr lang="en-US" sz="2800" dirty="0" err="1" smtClean="0"/>
              <a:t>RCTs</a:t>
            </a:r>
            <a:r>
              <a:rPr lang="en-US" sz="2800" dirty="0" smtClean="0"/>
              <a:t>): </a:t>
            </a:r>
            <a:br>
              <a:rPr lang="en-US" sz="2800" dirty="0" smtClean="0"/>
            </a:br>
            <a:r>
              <a:rPr lang="en-US" sz="2800" dirty="0"/>
              <a:t/>
            </a:r>
            <a:br>
              <a:rPr lang="en-US" sz="2800" dirty="0"/>
            </a:br>
            <a:r>
              <a:rPr lang="en-US" sz="2800" dirty="0" smtClean="0"/>
              <a:t>Experiences from </a:t>
            </a:r>
            <a:r>
              <a:rPr lang="en-US" sz="2800" dirty="0"/>
              <a:t>the PACT Evaluation</a:t>
            </a:r>
            <a:r>
              <a:rPr lang="en-US" sz="2800" dirty="0" smtClean="0"/>
              <a:t/>
            </a:r>
            <a:br>
              <a:rPr lang="en-US" sz="2800" dirty="0" smtClean="0"/>
            </a:br>
            <a:endParaRPr lang="en-US" sz="2800" dirty="0"/>
          </a:p>
        </p:txBody>
      </p:sp>
      <p:sp>
        <p:nvSpPr>
          <p:cNvPr id="3" name="Subtitle 2"/>
          <p:cNvSpPr>
            <a:spLocks noGrp="1"/>
          </p:cNvSpPr>
          <p:nvPr>
            <p:ph type="subTitle" idx="1"/>
          </p:nvPr>
        </p:nvSpPr>
        <p:spPr/>
        <p:txBody>
          <a:bodyPr/>
          <a:lstStyle/>
          <a:p>
            <a:r>
              <a:rPr lang="en-US" b="1" dirty="0" smtClean="0">
                <a:solidFill>
                  <a:srgbClr val="10335A"/>
                </a:solidFill>
              </a:rPr>
              <a:t>Fatherhood Research and Practice Network Webinar</a:t>
            </a:r>
          </a:p>
          <a:p>
            <a:r>
              <a:rPr lang="en-US" b="1" dirty="0" smtClean="0">
                <a:solidFill>
                  <a:srgbClr val="10335A"/>
                </a:solidFill>
              </a:rPr>
              <a:t>March 3, 2015</a:t>
            </a:r>
          </a:p>
          <a:p>
            <a:endParaRPr lang="en-US" dirty="0"/>
          </a:p>
        </p:txBody>
      </p:sp>
      <p:sp>
        <p:nvSpPr>
          <p:cNvPr id="5" name="Text Placeholder 4"/>
          <p:cNvSpPr>
            <a:spLocks noGrp="1"/>
          </p:cNvSpPr>
          <p:nvPr>
            <p:ph type="body" sz="quarter" idx="11"/>
          </p:nvPr>
        </p:nvSpPr>
        <p:spPr/>
        <p:txBody>
          <a:bodyPr>
            <a:normAutofit fontScale="85000" lnSpcReduction="20000"/>
          </a:bodyPr>
          <a:lstStyle/>
          <a:p>
            <a:r>
              <a:rPr lang="en-US" dirty="0" smtClean="0"/>
              <a:t>Heather Zaveri, Scott Baumgartner, Robin Dion, Sarah Avellar, and Reggie Covington (Mathematica Policy Research)</a:t>
            </a:r>
          </a:p>
          <a:p>
            <a:r>
              <a:rPr lang="en-US" dirty="0" smtClean="0"/>
              <a:t>Guy Bowling (Goodwill/Easter Seals of MN)</a:t>
            </a:r>
          </a:p>
          <a:p>
            <a:r>
              <a:rPr lang="en-US" dirty="0"/>
              <a:t>Brandi </a:t>
            </a:r>
            <a:r>
              <a:rPr lang="en-US" dirty="0" err="1" smtClean="0"/>
              <a:t>Jahnke</a:t>
            </a:r>
            <a:r>
              <a:rPr lang="en-US" dirty="0" smtClean="0"/>
              <a:t> (Connections to Success)</a:t>
            </a:r>
            <a:endParaRPr lang="en-US" dirty="0"/>
          </a:p>
        </p:txBody>
      </p:sp>
      <p:pic>
        <p:nvPicPr>
          <p:cNvPr id="9" name="Picture 8" descr="PACT-logo_final.gif"/>
          <p:cNvPicPr>
            <a:picLocks noChangeAspect="1"/>
          </p:cNvPicPr>
          <p:nvPr/>
        </p:nvPicPr>
        <p:blipFill>
          <a:blip r:embed="rId3" cstate="print"/>
          <a:stretch>
            <a:fillRect/>
          </a:stretch>
        </p:blipFill>
        <p:spPr>
          <a:xfrm>
            <a:off x="7589672" y="137160"/>
            <a:ext cx="1137754" cy="685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955" y="301718"/>
            <a:ext cx="1738365" cy="3959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9" y="324111"/>
            <a:ext cx="8454680" cy="648223"/>
          </a:xfrm>
        </p:spPr>
        <p:txBody>
          <a:bodyPr>
            <a:normAutofit/>
          </a:bodyPr>
          <a:lstStyle/>
          <a:p>
            <a:r>
              <a:rPr lang="en-US" dirty="0" smtClean="0"/>
              <a:t>Open-Entry Workshop Approach</a:t>
            </a:r>
            <a:endParaRPr lang="en-US" dirty="0"/>
          </a:p>
        </p:txBody>
      </p:sp>
      <p:sp>
        <p:nvSpPr>
          <p:cNvPr id="3" name="Text Placeholder 2"/>
          <p:cNvSpPr>
            <a:spLocks noGrp="1"/>
          </p:cNvSpPr>
          <p:nvPr>
            <p:ph type="body" sz="quarter" idx="11"/>
          </p:nvPr>
        </p:nvSpPr>
        <p:spPr/>
        <p:txBody>
          <a:bodyPr>
            <a:normAutofit/>
          </a:bodyPr>
          <a:lstStyle/>
          <a:p>
            <a:r>
              <a:rPr lang="en-US" sz="2000" dirty="0" smtClean="0"/>
              <a:t>FATHER Project at Goodwill/Easter Seals, Minneapolis/St. Paul</a:t>
            </a:r>
          </a:p>
          <a:p>
            <a:pPr lvl="1"/>
            <a:r>
              <a:rPr lang="en-US" b="0" dirty="0" smtClean="0">
                <a:latin typeface="+mn-lt"/>
              </a:rPr>
              <a:t>Separate, </a:t>
            </a:r>
            <a:r>
              <a:rPr lang="en-US" b="0" dirty="0" smtClean="0">
                <a:solidFill>
                  <a:schemeClr val="tx2"/>
                </a:solidFill>
                <a:latin typeface="+mn-lt"/>
              </a:rPr>
              <a:t>weekly </a:t>
            </a:r>
            <a:r>
              <a:rPr lang="en-US" b="0" dirty="0" smtClean="0">
                <a:latin typeface="+mn-lt"/>
              </a:rPr>
              <a:t>2-hour workshops for parenting and relationships </a:t>
            </a:r>
          </a:p>
          <a:p>
            <a:pPr lvl="1"/>
            <a:r>
              <a:rPr lang="en-US" b="0" dirty="0" smtClean="0">
                <a:latin typeface="+mn-lt"/>
              </a:rPr>
              <a:t>Full-day, stand-alone employment workshop offered twice monthly</a:t>
            </a:r>
          </a:p>
          <a:p>
            <a:pPr lvl="1"/>
            <a:r>
              <a:rPr lang="en-US" b="0" dirty="0" smtClean="0">
                <a:solidFill>
                  <a:schemeClr val="tx2"/>
                </a:solidFill>
                <a:latin typeface="+mn-lt"/>
              </a:rPr>
              <a:t>Individual f</a:t>
            </a:r>
            <a:r>
              <a:rPr lang="en-US" b="0" dirty="0" smtClean="0">
                <a:latin typeface="+mn-lt"/>
              </a:rPr>
              <a:t>atherhood plan specifies program activities and goals for father</a:t>
            </a:r>
          </a:p>
          <a:p>
            <a:r>
              <a:rPr lang="en-US" sz="2000" dirty="0" smtClean="0"/>
              <a:t>Center for Fathering at Urban Ventures, Minneapolis </a:t>
            </a:r>
          </a:p>
          <a:p>
            <a:pPr lvl="1"/>
            <a:r>
              <a:rPr lang="en-US" b="0" dirty="0" smtClean="0">
                <a:latin typeface="+mn-lt"/>
              </a:rPr>
              <a:t>Separate, </a:t>
            </a:r>
            <a:r>
              <a:rPr lang="en-US" b="0" dirty="0" smtClean="0">
                <a:solidFill>
                  <a:schemeClr val="tx2"/>
                </a:solidFill>
                <a:latin typeface="+mn-lt"/>
              </a:rPr>
              <a:t>weekly </a:t>
            </a:r>
            <a:r>
              <a:rPr lang="en-US" b="0" dirty="0" smtClean="0">
                <a:latin typeface="+mn-lt"/>
              </a:rPr>
              <a:t>1.5-hour workshops for parenting, relationships, and job readiness</a:t>
            </a:r>
          </a:p>
          <a:p>
            <a:r>
              <a:rPr lang="en-US" sz="2000" dirty="0" smtClean="0"/>
              <a:t>Common </a:t>
            </a:r>
            <a:r>
              <a:rPr lang="en-US" sz="2000" dirty="0"/>
              <a:t>program </a:t>
            </a:r>
            <a:r>
              <a:rPr lang="en-US" sz="2000" dirty="0" smtClean="0"/>
              <a:t>features</a:t>
            </a:r>
          </a:p>
          <a:p>
            <a:pPr lvl="1"/>
            <a:r>
              <a:rPr lang="en-US" b="0" dirty="0" smtClean="0">
                <a:latin typeface="+mn-lt"/>
              </a:rPr>
              <a:t>Weekly/biweekly attendance</a:t>
            </a:r>
            <a:endParaRPr lang="en-US" b="0" strike="sngStrike" dirty="0">
              <a:latin typeface="+mn-lt"/>
            </a:endParaRPr>
          </a:p>
          <a:p>
            <a:pPr lvl="1"/>
            <a:r>
              <a:rPr lang="en-US" b="0" dirty="0" smtClean="0">
                <a:latin typeface="+mn-lt"/>
              </a:rPr>
              <a:t>Open-entry/open-exit approach</a:t>
            </a:r>
            <a:endParaRPr lang="en-US" b="0" strike="sngStrike" dirty="0">
              <a:latin typeface="+mn-lt"/>
            </a:endParaRPr>
          </a:p>
          <a:p>
            <a:pPr lvl="1"/>
            <a:r>
              <a:rPr lang="en-US" b="0" dirty="0" smtClean="0">
                <a:latin typeface="+mn-lt"/>
              </a:rPr>
              <a:t>Menu </a:t>
            </a:r>
            <a:r>
              <a:rPr lang="en-US" b="0" dirty="0">
                <a:latin typeface="+mn-lt"/>
              </a:rPr>
              <a:t>of services, core content not </a:t>
            </a:r>
            <a:r>
              <a:rPr lang="en-US" b="0" dirty="0" smtClean="0">
                <a:latin typeface="+mn-lt"/>
              </a:rPr>
              <a:t>integrated</a:t>
            </a:r>
            <a:endParaRPr lang="en-US" b="0" strike="sngStrike" dirty="0">
              <a:latin typeface="+mn-lt"/>
            </a:endParaRPr>
          </a:p>
          <a:p>
            <a:pPr lvl="1"/>
            <a:r>
              <a:rPr lang="en-US" b="0" dirty="0" smtClean="0">
                <a:latin typeface="+mn-lt"/>
              </a:rPr>
              <a:t>Case </a:t>
            </a:r>
            <a:r>
              <a:rPr lang="en-US" b="0" dirty="0">
                <a:latin typeface="+mn-lt"/>
              </a:rPr>
              <a:t>management and individual employment support</a:t>
            </a:r>
          </a:p>
          <a:p>
            <a:pPr lvl="1"/>
            <a:endParaRPr lang="en-US" b="0" dirty="0" smtClean="0">
              <a:latin typeface="+mn-lt"/>
            </a:endParaRPr>
          </a:p>
          <a:p>
            <a:endParaRPr lang="en-US" b="0" dirty="0" smtClean="0">
              <a:latin typeface="+mn-lt"/>
            </a:endParaRPr>
          </a:p>
          <a:p>
            <a:pPr lvl="1"/>
            <a:endParaRPr lang="en-US" dirty="0"/>
          </a:p>
        </p:txBody>
      </p:sp>
      <p:pic>
        <p:nvPicPr>
          <p:cNvPr id="4" name="Picture 3" descr="PACT-logo_final.gif"/>
          <p:cNvPicPr>
            <a:picLocks noChangeAspect="1"/>
          </p:cNvPicPr>
          <p:nvPr/>
        </p:nvPicPr>
        <p:blipFill>
          <a:blip r:embed="rId3" cstate="print"/>
          <a:stretch>
            <a:fillRect/>
          </a:stretch>
        </p:blipFill>
        <p:spPr>
          <a:xfrm>
            <a:off x="8039611" y="6172200"/>
            <a:ext cx="910203" cy="5486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440"/>
            <a:ext cx="8949814" cy="868680"/>
          </a:xfrm>
        </p:spPr>
        <p:txBody>
          <a:bodyPr>
            <a:normAutofit/>
          </a:bodyPr>
          <a:lstStyle/>
          <a:p>
            <a:r>
              <a:rPr lang="en-US" sz="2500" dirty="0" smtClean="0"/>
              <a:t>Fathers in </a:t>
            </a:r>
            <a:r>
              <a:rPr lang="en-US" sz="2500" dirty="0" smtClean="0">
                <a:solidFill>
                  <a:schemeClr val="tx2"/>
                </a:solidFill>
              </a:rPr>
              <a:t>Four </a:t>
            </a:r>
            <a:r>
              <a:rPr lang="en-US" sz="2500" dirty="0" smtClean="0"/>
              <a:t>RF Programs Have Multiple Challenges</a:t>
            </a:r>
            <a:endParaRPr lang="en-US" sz="2500" dirty="0"/>
          </a:p>
        </p:txBody>
      </p:sp>
      <p:sp>
        <p:nvSpPr>
          <p:cNvPr id="3" name="Text Placeholder 2"/>
          <p:cNvSpPr>
            <a:spLocks noGrp="1"/>
          </p:cNvSpPr>
          <p:nvPr>
            <p:ph type="body" sz="quarter" idx="10"/>
          </p:nvPr>
        </p:nvSpPr>
        <p:spPr>
          <a:xfrm>
            <a:off x="551246" y="5181600"/>
            <a:ext cx="8104574" cy="581794"/>
          </a:xfrm>
        </p:spPr>
        <p:txBody>
          <a:bodyPr/>
          <a:lstStyle/>
          <a:p>
            <a:r>
              <a:rPr lang="en-US" dirty="0" smtClean="0"/>
              <a:t>Source: 	PACT Baseline Survey Data, through 8/22/14. N = 4,734  fathers.</a:t>
            </a:r>
          </a:p>
          <a:p>
            <a:r>
              <a:rPr lang="en-US" dirty="0" smtClean="0"/>
              <a:t>Note: 	</a:t>
            </a:r>
            <a:r>
              <a:rPr lang="en-US" dirty="0" smtClean="0">
                <a:solidFill>
                  <a:schemeClr val="tx2"/>
                </a:solidFill>
              </a:rPr>
              <a:t>Programs </a:t>
            </a:r>
            <a:r>
              <a:rPr lang="en-US" dirty="0" smtClean="0"/>
              <a:t>began PACT intake between 12/9/12 and 2/13/13.  </a:t>
            </a:r>
            <a:endParaRPr lang="en-US" dirty="0"/>
          </a:p>
        </p:txBody>
      </p:sp>
      <p:graphicFrame>
        <p:nvGraphicFramePr>
          <p:cNvPr id="5" name="Table Placeholder 4"/>
          <p:cNvGraphicFramePr>
            <a:graphicFrameLocks noGrp="1"/>
          </p:cNvGraphicFramePr>
          <p:nvPr>
            <p:ph type="tbl" sz="quarter" idx="11"/>
            <p:extLst>
              <p:ext uri="{D42A27DB-BD31-4B8C-83A1-F6EECF244321}">
                <p14:modId xmlns:p14="http://schemas.microsoft.com/office/powerpoint/2010/main" val="2407872448"/>
              </p:ext>
            </p:extLst>
          </p:nvPr>
        </p:nvGraphicFramePr>
        <p:xfrm>
          <a:off x="591465" y="1847101"/>
          <a:ext cx="3721608" cy="2958146"/>
        </p:xfrm>
        <a:graphic>
          <a:graphicData uri="http://schemas.openxmlformats.org/drawingml/2006/table">
            <a:tbl>
              <a:tblPr firstRow="1" bandRow="1">
                <a:tableStyleId>{5C22544A-7EE6-4342-B048-85BDC9FD1C3A}</a:tableStyleId>
              </a:tblPr>
              <a:tblGrid>
                <a:gridCol w="2505456"/>
                <a:gridCol w="1216152"/>
              </a:tblGrid>
              <a:tr h="370840">
                <a:tc>
                  <a:txBody>
                    <a:bodyPr/>
                    <a:lstStyle/>
                    <a:p>
                      <a:endParaRPr lang="en-US" sz="1800" dirty="0"/>
                    </a:p>
                  </a:txBody>
                  <a:tcPr/>
                </a:tc>
                <a:tc>
                  <a:txBody>
                    <a:bodyPr/>
                    <a:lstStyle/>
                    <a:p>
                      <a:pPr algn="ctr"/>
                      <a:endParaRPr lang="en-US" sz="1800" dirty="0" smtClean="0"/>
                    </a:p>
                    <a:p>
                      <a:pPr algn="ctr"/>
                      <a:r>
                        <a:rPr lang="en-US" sz="1800" dirty="0" smtClean="0"/>
                        <a:t>Overall</a:t>
                      </a:r>
                      <a:endParaRPr lang="en-US" sz="1800" dirty="0"/>
                    </a:p>
                  </a:txBody>
                  <a:tcPr/>
                </a:tc>
              </a:tr>
              <a:tr h="370840">
                <a:tc>
                  <a:txBody>
                    <a:bodyPr/>
                    <a:lstStyle/>
                    <a:p>
                      <a:r>
                        <a:rPr lang="en-US" sz="1800" dirty="0" smtClean="0"/>
                        <a:t>Age (years)</a:t>
                      </a:r>
                      <a:endParaRPr lang="en-US" sz="1800" dirty="0"/>
                    </a:p>
                  </a:txBody>
                  <a:tcPr/>
                </a:tc>
                <a:tc>
                  <a:txBody>
                    <a:bodyPr/>
                    <a:lstStyle/>
                    <a:p>
                      <a:pPr algn="ctr"/>
                      <a:r>
                        <a:rPr lang="en-US" sz="1800" dirty="0" smtClean="0"/>
                        <a:t>35</a:t>
                      </a:r>
                      <a:endParaRPr lang="en-US" sz="1800" dirty="0"/>
                    </a:p>
                  </a:txBody>
                  <a:tcPr/>
                </a:tc>
              </a:tr>
              <a:tr h="421207">
                <a:tc>
                  <a:txBody>
                    <a:bodyPr/>
                    <a:lstStyle/>
                    <a:p>
                      <a:r>
                        <a:rPr lang="en-US" sz="1800" dirty="0" smtClean="0"/>
                        <a:t>Black,</a:t>
                      </a:r>
                      <a:r>
                        <a:rPr lang="en-US" sz="1800" baseline="0" dirty="0" smtClean="0"/>
                        <a:t> Non-Hispanic</a:t>
                      </a:r>
                      <a:endParaRPr lang="en-US" sz="1800" dirty="0"/>
                    </a:p>
                  </a:txBody>
                  <a:tcPr/>
                </a:tc>
                <a:tc>
                  <a:txBody>
                    <a:bodyPr/>
                    <a:lstStyle/>
                    <a:p>
                      <a:pPr algn="ctr"/>
                      <a:r>
                        <a:rPr lang="en-US" sz="1800" dirty="0" smtClean="0"/>
                        <a:t>81%</a:t>
                      </a:r>
                      <a:endParaRPr lang="en-US" sz="1800" dirty="0"/>
                    </a:p>
                  </a:txBody>
                  <a:tcPr/>
                </a:tc>
              </a:tr>
              <a:tr h="476036">
                <a:tc>
                  <a:txBody>
                    <a:bodyPr/>
                    <a:lstStyle/>
                    <a:p>
                      <a:r>
                        <a:rPr lang="en-US" sz="1800" dirty="0" smtClean="0"/>
                        <a:t>HS Diploma</a:t>
                      </a:r>
                      <a:r>
                        <a:rPr lang="en-US" sz="1800" baseline="0" dirty="0" smtClean="0"/>
                        <a:t> or GED</a:t>
                      </a:r>
                      <a:endParaRPr lang="en-US" sz="1800" dirty="0"/>
                    </a:p>
                  </a:txBody>
                  <a:tcPr/>
                </a:tc>
                <a:tc>
                  <a:txBody>
                    <a:bodyPr/>
                    <a:lstStyle/>
                    <a:p>
                      <a:pPr algn="ctr"/>
                      <a:r>
                        <a:rPr lang="en-US" sz="1800" dirty="0" smtClean="0"/>
                        <a:t>69%</a:t>
                      </a:r>
                      <a:endParaRPr lang="en-US" sz="1800" dirty="0"/>
                    </a:p>
                  </a:txBody>
                  <a:tcPr/>
                </a:tc>
              </a:tr>
              <a:tr h="409903">
                <a:tc>
                  <a:txBody>
                    <a:bodyPr/>
                    <a:lstStyle/>
                    <a:p>
                      <a:r>
                        <a:rPr lang="en-US" sz="1800" baseline="0" dirty="0" smtClean="0"/>
                        <a:t>Recent Paid Work</a:t>
                      </a:r>
                      <a:endParaRPr lang="en-US" sz="1800" dirty="0"/>
                    </a:p>
                  </a:txBody>
                  <a:tcPr/>
                </a:tc>
                <a:tc>
                  <a:txBody>
                    <a:bodyPr/>
                    <a:lstStyle/>
                    <a:p>
                      <a:pPr algn="ctr"/>
                      <a:r>
                        <a:rPr lang="en-US" sz="1800" dirty="0" smtClean="0"/>
                        <a:t>50%</a:t>
                      </a:r>
                      <a:endParaRPr lang="en-US" sz="1800" dirty="0"/>
                    </a:p>
                  </a:txBody>
                  <a:tcPr/>
                </a:tc>
              </a:tr>
              <a:tr h="370840">
                <a:tc>
                  <a:txBody>
                    <a:bodyPr/>
                    <a:lstStyle/>
                    <a:p>
                      <a:r>
                        <a:rPr lang="en-US" sz="1800" dirty="0" smtClean="0"/>
                        <a:t>Ever Convicted</a:t>
                      </a:r>
                      <a:r>
                        <a:rPr lang="en-US" sz="1800" baseline="0" dirty="0" smtClean="0"/>
                        <a:t> of Crime</a:t>
                      </a:r>
                      <a:endParaRPr lang="en-US" sz="1800" dirty="0"/>
                    </a:p>
                  </a:txBody>
                  <a:tcPr/>
                </a:tc>
                <a:tc>
                  <a:txBody>
                    <a:bodyPr/>
                    <a:lstStyle/>
                    <a:p>
                      <a:pPr algn="ctr"/>
                      <a:r>
                        <a:rPr lang="en-US" sz="1800" dirty="0" smtClean="0"/>
                        <a:t>73%</a:t>
                      </a:r>
                      <a:endParaRPr lang="en-US" sz="1800" dirty="0"/>
                    </a:p>
                  </a:txBody>
                  <a:tcPr/>
                </a:tc>
              </a:tr>
            </a:tbl>
          </a:graphicData>
        </a:graphic>
      </p:graphicFrame>
      <p:pic>
        <p:nvPicPr>
          <p:cNvPr id="6" name="Picture 5" descr="PACT-logo_final.gif"/>
          <p:cNvPicPr>
            <a:picLocks noChangeAspect="1"/>
          </p:cNvPicPr>
          <p:nvPr/>
        </p:nvPicPr>
        <p:blipFill>
          <a:blip r:embed="rId3" cstate="print"/>
          <a:stretch>
            <a:fillRect/>
          </a:stretch>
        </p:blipFill>
        <p:spPr>
          <a:xfrm>
            <a:off x="8039611" y="6172200"/>
            <a:ext cx="910203" cy="548640"/>
          </a:xfrm>
          <a:prstGeom prst="rect">
            <a:avLst/>
          </a:prstGeom>
        </p:spPr>
      </p:pic>
      <p:graphicFrame>
        <p:nvGraphicFramePr>
          <p:cNvPr id="7" name="Table Placeholder 4"/>
          <p:cNvGraphicFramePr>
            <a:graphicFrameLocks/>
          </p:cNvGraphicFramePr>
          <p:nvPr>
            <p:extLst>
              <p:ext uri="{D42A27DB-BD31-4B8C-83A1-F6EECF244321}">
                <p14:modId xmlns:p14="http://schemas.microsoft.com/office/powerpoint/2010/main" val="3957023697"/>
              </p:ext>
            </p:extLst>
          </p:nvPr>
        </p:nvGraphicFramePr>
        <p:xfrm>
          <a:off x="4603533" y="1847101"/>
          <a:ext cx="3720662" cy="2931160"/>
        </p:xfrm>
        <a:graphic>
          <a:graphicData uri="http://schemas.openxmlformats.org/drawingml/2006/table">
            <a:tbl>
              <a:tblPr firstRow="1" bandRow="1">
                <a:tableStyleId>{5C22544A-7EE6-4342-B048-85BDC9FD1C3A}</a:tableStyleId>
              </a:tblPr>
              <a:tblGrid>
                <a:gridCol w="2506716"/>
                <a:gridCol w="1213946"/>
              </a:tblGrid>
              <a:tr h="370840">
                <a:tc>
                  <a:txBody>
                    <a:bodyPr/>
                    <a:lstStyle/>
                    <a:p>
                      <a:endParaRPr lang="en-US" sz="1800" dirty="0"/>
                    </a:p>
                  </a:txBody>
                  <a:tcPr/>
                </a:tc>
                <a:tc>
                  <a:txBody>
                    <a:bodyPr/>
                    <a:lstStyle/>
                    <a:p>
                      <a:pPr algn="ctr"/>
                      <a:endParaRPr lang="en-US" sz="1800" dirty="0" smtClean="0"/>
                    </a:p>
                    <a:p>
                      <a:pPr algn="ctr"/>
                      <a:r>
                        <a:rPr lang="en-US" sz="1800" dirty="0" smtClean="0"/>
                        <a:t>Overall</a:t>
                      </a:r>
                      <a:endParaRPr lang="en-US" sz="1800" dirty="0"/>
                    </a:p>
                  </a:txBody>
                  <a:tcPr/>
                </a:tc>
              </a:tr>
              <a:tr h="370840">
                <a:tc>
                  <a:txBody>
                    <a:bodyPr/>
                    <a:lstStyle/>
                    <a:p>
                      <a:r>
                        <a:rPr lang="en-US" sz="1800" dirty="0" smtClean="0"/>
                        <a:t>Number of Children </a:t>
                      </a:r>
                      <a:endParaRPr lang="en-US" sz="1800" dirty="0"/>
                    </a:p>
                  </a:txBody>
                  <a:tcPr/>
                </a:tc>
                <a:tc>
                  <a:txBody>
                    <a:bodyPr/>
                    <a:lstStyle/>
                    <a:p>
                      <a:pPr algn="ctr"/>
                      <a:r>
                        <a:rPr lang="en-US" sz="1800" dirty="0" smtClean="0"/>
                        <a:t>2.6</a:t>
                      </a:r>
                      <a:endParaRPr lang="en-US" sz="1800" dirty="0"/>
                    </a:p>
                  </a:txBody>
                  <a:tcPr/>
                </a:tc>
              </a:tr>
              <a:tr h="370840">
                <a:tc>
                  <a:txBody>
                    <a:bodyPr/>
                    <a:lstStyle/>
                    <a:p>
                      <a:r>
                        <a:rPr lang="en-US" sz="1800" baseline="0" dirty="0" smtClean="0"/>
                        <a:t>Children by Multiple Mothers</a:t>
                      </a:r>
                      <a:endParaRPr lang="en-US" sz="1800" dirty="0"/>
                    </a:p>
                  </a:txBody>
                  <a:tcPr/>
                </a:tc>
                <a:tc>
                  <a:txBody>
                    <a:bodyPr/>
                    <a:lstStyle/>
                    <a:p>
                      <a:pPr algn="ctr"/>
                      <a:r>
                        <a:rPr lang="en-US" sz="1800" dirty="0" smtClean="0"/>
                        <a:t>47%</a:t>
                      </a:r>
                      <a:endParaRPr lang="en-US" sz="1800" dirty="0"/>
                    </a:p>
                  </a:txBody>
                  <a:tcPr/>
                </a:tc>
              </a:tr>
              <a:tr h="370840">
                <a:tc>
                  <a:txBody>
                    <a:bodyPr/>
                    <a:lstStyle/>
                    <a:p>
                      <a:r>
                        <a:rPr lang="en-US" sz="1800" dirty="0" smtClean="0"/>
                        <a:t>Have Formal Child</a:t>
                      </a:r>
                      <a:r>
                        <a:rPr lang="en-US" sz="1800" baseline="0" dirty="0" smtClean="0"/>
                        <a:t> Support Arrangement</a:t>
                      </a:r>
                      <a:endParaRPr lang="en-US" sz="1800" dirty="0"/>
                    </a:p>
                  </a:txBody>
                  <a:tcPr/>
                </a:tc>
                <a:tc>
                  <a:txBody>
                    <a:bodyPr/>
                    <a:lstStyle/>
                    <a:p>
                      <a:pPr algn="ctr"/>
                      <a:r>
                        <a:rPr lang="en-US" sz="1800" dirty="0" smtClean="0"/>
                        <a:t>58%</a:t>
                      </a:r>
                      <a:endParaRPr lang="en-US" sz="1800" dirty="0"/>
                    </a:p>
                  </a:txBody>
                  <a:tcPr/>
                </a:tc>
              </a:tr>
              <a:tr h="370840">
                <a:tc>
                  <a:txBody>
                    <a:bodyPr/>
                    <a:lstStyle/>
                    <a:p>
                      <a:r>
                        <a:rPr lang="en-US" sz="1800" dirty="0" smtClean="0"/>
                        <a:t>Recent</a:t>
                      </a:r>
                      <a:r>
                        <a:rPr lang="en-US" sz="1800" baseline="0" dirty="0" smtClean="0"/>
                        <a:t> Time with Child</a:t>
                      </a:r>
                      <a:endParaRPr lang="en-US" sz="1800" dirty="0"/>
                    </a:p>
                  </a:txBody>
                  <a:tcPr/>
                </a:tc>
                <a:tc>
                  <a:txBody>
                    <a:bodyPr/>
                    <a:lstStyle/>
                    <a:p>
                      <a:pPr algn="ctr"/>
                      <a:r>
                        <a:rPr lang="en-US" sz="1800" dirty="0" smtClean="0"/>
                        <a:t>80%</a:t>
                      </a:r>
                      <a:endParaRPr lang="en-US" sz="1800" dirty="0"/>
                    </a:p>
                  </a:txBody>
                  <a:tcPr/>
                </a:tc>
              </a:tr>
            </a:tbl>
          </a:graphicData>
        </a:graphic>
      </p:graphicFrame>
      <p:sp>
        <p:nvSpPr>
          <p:cNvPr id="8" name="TextBox 7"/>
          <p:cNvSpPr txBox="1"/>
          <p:nvPr/>
        </p:nvSpPr>
        <p:spPr>
          <a:xfrm>
            <a:off x="591465" y="1372715"/>
            <a:ext cx="3721607" cy="474386"/>
          </a:xfrm>
          <a:prstGeom prst="rect">
            <a:avLst/>
          </a:prstGeom>
        </p:spPr>
        <p:txBody>
          <a:bodyPr vert="horz" wrap="square" lIns="91440" tIns="45720" rIns="91440" bIns="45720" rtlCol="0" anchor="t">
            <a:normAutofit/>
          </a:bodyPr>
          <a:lstStyle/>
          <a:p>
            <a:pPr algn="ctr">
              <a:spcBef>
                <a:spcPct val="20000"/>
              </a:spcBef>
            </a:pPr>
            <a:r>
              <a:rPr lang="en-US" b="1" dirty="0" smtClean="0">
                <a:solidFill>
                  <a:schemeClr val="tx2"/>
                </a:solidFill>
                <a:latin typeface="Arial Black"/>
                <a:cs typeface="Arial Black"/>
              </a:rPr>
              <a:t>Characteristic</a:t>
            </a:r>
            <a:r>
              <a:rPr lang="en-US" sz="1600" b="1" dirty="0" smtClean="0">
                <a:solidFill>
                  <a:schemeClr val="tx2"/>
                </a:solidFill>
                <a:latin typeface="Arial Black"/>
                <a:cs typeface="Arial Black"/>
              </a:rPr>
              <a:t>s</a:t>
            </a:r>
          </a:p>
        </p:txBody>
      </p:sp>
      <p:sp>
        <p:nvSpPr>
          <p:cNvPr id="9" name="TextBox 8"/>
          <p:cNvSpPr txBox="1"/>
          <p:nvPr/>
        </p:nvSpPr>
        <p:spPr>
          <a:xfrm>
            <a:off x="4603533" y="1372715"/>
            <a:ext cx="3720662" cy="474386"/>
          </a:xfrm>
          <a:prstGeom prst="rect">
            <a:avLst/>
          </a:prstGeom>
        </p:spPr>
        <p:txBody>
          <a:bodyPr vert="horz" wrap="square" lIns="91440" tIns="45720" rIns="91440" bIns="45720" rtlCol="0" anchor="t">
            <a:normAutofit/>
          </a:bodyPr>
          <a:lstStyle/>
          <a:p>
            <a:pPr algn="ctr">
              <a:spcBef>
                <a:spcPct val="20000"/>
              </a:spcBef>
            </a:pPr>
            <a:r>
              <a:rPr lang="en-US" b="1" dirty="0" smtClean="0">
                <a:solidFill>
                  <a:schemeClr val="tx2"/>
                </a:solidFill>
                <a:latin typeface="Arial Black"/>
                <a:cs typeface="Arial Black"/>
              </a:rPr>
              <a:t>Family Structure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6035" y="1821352"/>
            <a:ext cx="4536883" cy="1500187"/>
          </a:xfrm>
        </p:spPr>
        <p:txBody>
          <a:bodyPr>
            <a:normAutofit/>
          </a:bodyPr>
          <a:lstStyle/>
          <a:p>
            <a:r>
              <a:rPr lang="en-US" dirty="0" smtClean="0"/>
              <a:t>The Road to a </a:t>
            </a:r>
          </a:p>
          <a:p>
            <a:r>
              <a:rPr lang="en-US" dirty="0" smtClean="0"/>
              <a:t>Successful Evaluation</a:t>
            </a:r>
          </a:p>
          <a:p>
            <a:endParaRPr lang="en-US" dirty="0"/>
          </a:p>
        </p:txBody>
      </p:sp>
      <p:pic>
        <p:nvPicPr>
          <p:cNvPr id="3" name="Picture 2" descr="PACT-logo_final.gif"/>
          <p:cNvPicPr>
            <a:picLocks noChangeAspect="1"/>
          </p:cNvPicPr>
          <p:nvPr/>
        </p:nvPicPr>
        <p:blipFill>
          <a:blip r:embed="rId3" cstate="print"/>
          <a:stretch>
            <a:fillRect/>
          </a:stretch>
        </p:blipFill>
        <p:spPr>
          <a:xfrm>
            <a:off x="8039611" y="6172200"/>
            <a:ext cx="910203" cy="548640"/>
          </a:xfrm>
          <a:prstGeom prst="rect">
            <a:avLst/>
          </a:prstGeom>
        </p:spPr>
      </p:pic>
      <p:sp>
        <p:nvSpPr>
          <p:cNvPr id="4" name="Rectangle 3"/>
          <p:cNvSpPr/>
          <p:nvPr/>
        </p:nvSpPr>
        <p:spPr>
          <a:xfrm>
            <a:off x="325439" y="3486657"/>
            <a:ext cx="8023538" cy="1754326"/>
          </a:xfrm>
          <a:prstGeom prst="rect">
            <a:avLst/>
          </a:prstGeom>
        </p:spPr>
        <p:txBody>
          <a:bodyPr wrap="square">
            <a:spAutoFit/>
          </a:bodyPr>
          <a:lstStyle/>
          <a:p>
            <a:r>
              <a:rPr lang="en-US" i="1" dirty="0"/>
              <a:t>When evidence is strong, we should act on it. When evidence is suggestive, we should consider it. When evidence is weak, we should build the knowledge to support better decisions in the future.</a:t>
            </a:r>
          </a:p>
          <a:p>
            <a:endParaRPr lang="en-US" dirty="0" smtClean="0"/>
          </a:p>
          <a:p>
            <a:r>
              <a:rPr lang="en-US" dirty="0" err="1" smtClean="0"/>
              <a:t>Zients</a:t>
            </a:r>
            <a:r>
              <a:rPr lang="en-US" dirty="0"/>
              <a:t>, 2012 (www.whitehouse.gov/sites/default/files/omb/memoranda/2012/m-12-14.pdf)</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336" y="90435"/>
            <a:ext cx="3684478" cy="3684478"/>
          </a:xfrm>
          <a:prstGeom prst="rect">
            <a:avLst/>
          </a:prstGeom>
        </p:spPr>
      </p:pic>
    </p:spTree>
    <p:extLst>
      <p:ext uri="{BB962C8B-B14F-4D97-AF65-F5344CB8AC3E}">
        <p14:creationId xmlns:p14="http://schemas.microsoft.com/office/powerpoint/2010/main" val="415996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Bias in </a:t>
            </a:r>
            <a:r>
              <a:rPr lang="en-US" dirty="0" err="1"/>
              <a:t>RCTs</a:t>
            </a:r>
            <a:endParaRPr lang="en-US" dirty="0"/>
          </a:p>
        </p:txBody>
      </p:sp>
      <p:sp>
        <p:nvSpPr>
          <p:cNvPr id="3" name="Text Placeholder 2"/>
          <p:cNvSpPr>
            <a:spLocks noGrp="1"/>
          </p:cNvSpPr>
          <p:nvPr>
            <p:ph type="body" sz="quarter" idx="11"/>
          </p:nvPr>
        </p:nvSpPr>
        <p:spPr/>
        <p:txBody>
          <a:bodyPr>
            <a:noAutofit/>
          </a:bodyPr>
          <a:lstStyle/>
          <a:p>
            <a:r>
              <a:rPr lang="en-US" sz="2000" dirty="0" smtClean="0"/>
              <a:t>A well-executed </a:t>
            </a:r>
            <a:r>
              <a:rPr lang="en-US" sz="2000" dirty="0" err="1" smtClean="0"/>
              <a:t>RCT</a:t>
            </a:r>
            <a:r>
              <a:rPr lang="en-US" sz="2000" dirty="0" smtClean="0"/>
              <a:t> provides unbiased estimates of the program’s effect</a:t>
            </a:r>
          </a:p>
          <a:p>
            <a:pPr lvl="1"/>
            <a:r>
              <a:rPr lang="en-US" sz="2000" b="0" dirty="0" smtClean="0">
                <a:latin typeface="+mn-lt"/>
              </a:rPr>
              <a:t>Key strength: program and control groups are the same, on average, at the point of random assignment</a:t>
            </a:r>
          </a:p>
          <a:p>
            <a:pPr lvl="1"/>
            <a:r>
              <a:rPr lang="en-US" sz="2000" b="0" dirty="0" smtClean="0">
                <a:latin typeface="+mn-lt"/>
              </a:rPr>
              <a:t>Any subsequent differences between the groups can be attributed to the program</a:t>
            </a:r>
          </a:p>
          <a:p>
            <a:r>
              <a:rPr lang="en-US" sz="2000" dirty="0" smtClean="0"/>
              <a:t>Flaws in design or execution can weaken the rigor of an </a:t>
            </a:r>
            <a:r>
              <a:rPr lang="en-US" sz="2000" dirty="0" err="1" smtClean="0"/>
              <a:t>RCT</a:t>
            </a:r>
            <a:endParaRPr lang="en-US" sz="2000" dirty="0" smtClean="0"/>
          </a:p>
          <a:p>
            <a:r>
              <a:rPr lang="en-US" sz="2000" dirty="0" smtClean="0"/>
              <a:t>Common problems</a:t>
            </a:r>
          </a:p>
          <a:p>
            <a:pPr lvl="1"/>
            <a:r>
              <a:rPr lang="en-US" sz="2000" b="0" dirty="0" smtClean="0">
                <a:latin typeface="+mn-lt"/>
              </a:rPr>
              <a:t>Reassignment</a:t>
            </a:r>
          </a:p>
          <a:p>
            <a:pPr lvl="1"/>
            <a:r>
              <a:rPr lang="en-US" sz="2000" b="0" dirty="0" smtClean="0">
                <a:latin typeface="+mn-lt"/>
              </a:rPr>
              <a:t>Attrition</a:t>
            </a:r>
          </a:p>
          <a:p>
            <a:pPr lvl="1"/>
            <a:r>
              <a:rPr lang="en-US" sz="2000" b="0" dirty="0" smtClean="0">
                <a:latin typeface="+mn-lt"/>
              </a:rPr>
              <a:t>Confounding factors</a:t>
            </a:r>
          </a:p>
          <a:p>
            <a:pPr lvl="1"/>
            <a:r>
              <a:rPr lang="en-US" sz="2000" b="0" dirty="0" smtClean="0">
                <a:latin typeface="+mn-lt"/>
              </a:rPr>
              <a:t>Other aspects of data collection and analysis</a:t>
            </a:r>
          </a:p>
        </p:txBody>
      </p:sp>
    </p:spTree>
    <p:extLst>
      <p:ext uri="{BB962C8B-B14F-4D97-AF65-F5344CB8AC3E}">
        <p14:creationId xmlns:p14="http://schemas.microsoft.com/office/powerpoint/2010/main" val="319206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Reassignment </a:t>
            </a:r>
            <a:endParaRPr lang="en-US" dirty="0"/>
          </a:p>
        </p:txBody>
      </p:sp>
      <p:sp>
        <p:nvSpPr>
          <p:cNvPr id="3" name="Text Placeholder 2"/>
          <p:cNvSpPr>
            <a:spLocks noGrp="1"/>
          </p:cNvSpPr>
          <p:nvPr>
            <p:ph type="body" sz="quarter" idx="11"/>
          </p:nvPr>
        </p:nvSpPr>
        <p:spPr>
          <a:xfrm>
            <a:off x="457200" y="1025563"/>
            <a:ext cx="8229599" cy="5036024"/>
          </a:xfrm>
        </p:spPr>
        <p:txBody>
          <a:bodyPr>
            <a:normAutofit fontScale="77500" lnSpcReduction="20000"/>
          </a:bodyPr>
          <a:lstStyle/>
          <a:p>
            <a:r>
              <a:rPr lang="en-US" sz="2600" dirty="0" smtClean="0">
                <a:latin typeface="+mj-lt"/>
              </a:rPr>
              <a:t>Reassignment: Changing a father’s assigned group after random assignment</a:t>
            </a:r>
          </a:p>
          <a:p>
            <a:pPr lvl="1"/>
            <a:r>
              <a:rPr lang="en-US" sz="2600" b="0" dirty="0" smtClean="0">
                <a:latin typeface="+mn-lt"/>
              </a:rPr>
              <a:t>Adding control group fathers who receive </a:t>
            </a:r>
            <a:r>
              <a:rPr lang="en-US" sz="2600" b="0" dirty="0">
                <a:latin typeface="+mn-lt"/>
              </a:rPr>
              <a:t>program </a:t>
            </a:r>
            <a:r>
              <a:rPr lang="en-US" sz="2600" b="0" dirty="0" smtClean="0">
                <a:latin typeface="+mn-lt"/>
              </a:rPr>
              <a:t>services to the program group during analysis</a:t>
            </a:r>
            <a:endParaRPr lang="en-US" sz="2600" b="0" dirty="0">
              <a:latin typeface="+mn-lt"/>
            </a:endParaRPr>
          </a:p>
          <a:p>
            <a:pPr lvl="1"/>
            <a:r>
              <a:rPr lang="en-US" sz="2600" b="0" dirty="0" smtClean="0">
                <a:latin typeface="+mn-lt"/>
              </a:rPr>
              <a:t>Reassigning program </a:t>
            </a:r>
            <a:r>
              <a:rPr lang="en-US" sz="2600" b="0" dirty="0">
                <a:latin typeface="+mn-lt"/>
              </a:rPr>
              <a:t>group </a:t>
            </a:r>
            <a:r>
              <a:rPr lang="en-US" sz="2600" b="0" dirty="0" smtClean="0">
                <a:latin typeface="+mn-lt"/>
              </a:rPr>
              <a:t>fathers who say they cannot attend services to the control group</a:t>
            </a:r>
            <a:endParaRPr lang="en-US" sz="2600" b="0" dirty="0">
              <a:latin typeface="+mn-lt"/>
            </a:endParaRPr>
          </a:p>
          <a:p>
            <a:r>
              <a:rPr lang="en-US" sz="2600" dirty="0">
                <a:latin typeface="+mj-lt"/>
              </a:rPr>
              <a:t>R</a:t>
            </a:r>
            <a:r>
              <a:rPr lang="en-US" sz="2600" dirty="0" smtClean="0">
                <a:latin typeface="+mj-lt"/>
              </a:rPr>
              <a:t>eassignment </a:t>
            </a:r>
            <a:r>
              <a:rPr lang="en-US" sz="2600" dirty="0" smtClean="0">
                <a:latin typeface="+mj-lt"/>
              </a:rPr>
              <a:t>may create systematic differences in the groups, which can bias impact estimates</a:t>
            </a:r>
          </a:p>
          <a:p>
            <a:pPr lvl="1"/>
            <a:r>
              <a:rPr lang="en-US" sz="2600" b="0" dirty="0" smtClean="0">
                <a:latin typeface="+mn-lt"/>
              </a:rPr>
              <a:t>Underlying characteristics may drive behavior, for example, more motivated control group members seeking program services</a:t>
            </a:r>
          </a:p>
          <a:p>
            <a:r>
              <a:rPr lang="en-US" sz="2600" dirty="0" smtClean="0">
                <a:latin typeface="+mj-lt"/>
              </a:rPr>
              <a:t>Solution: Stick with original random assignment regardless of later behavior</a:t>
            </a:r>
          </a:p>
          <a:p>
            <a:pPr lvl="1"/>
            <a:r>
              <a:rPr lang="en-US" sz="2600" b="0" dirty="0" smtClean="0">
                <a:latin typeface="+mn-lt"/>
              </a:rPr>
              <a:t>For the best test, minimize cross-overs (members of the control group receiving services) and maximize participation (members of the program group engaging in services)</a:t>
            </a:r>
            <a:endParaRPr lang="en-US" sz="2600" b="0" dirty="0">
              <a:latin typeface="+mn-lt"/>
            </a:endParaRPr>
          </a:p>
        </p:txBody>
      </p:sp>
    </p:spTree>
    <p:extLst>
      <p:ext uri="{BB962C8B-B14F-4D97-AF65-F5344CB8AC3E}">
        <p14:creationId xmlns:p14="http://schemas.microsoft.com/office/powerpoint/2010/main" val="1099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Attrition</a:t>
            </a:r>
            <a:endParaRPr lang="en-US" dirty="0"/>
          </a:p>
        </p:txBody>
      </p:sp>
      <p:sp>
        <p:nvSpPr>
          <p:cNvPr id="3" name="Text Placeholder 2"/>
          <p:cNvSpPr>
            <a:spLocks noGrp="1"/>
          </p:cNvSpPr>
          <p:nvPr>
            <p:ph type="body" sz="quarter" idx="11"/>
          </p:nvPr>
        </p:nvSpPr>
        <p:spPr>
          <a:xfrm>
            <a:off x="457200" y="1052457"/>
            <a:ext cx="8229599" cy="4846320"/>
          </a:xfrm>
        </p:spPr>
        <p:txBody>
          <a:bodyPr>
            <a:noAutofit/>
          </a:bodyPr>
          <a:lstStyle/>
          <a:p>
            <a:r>
              <a:rPr lang="en-US" sz="2000" dirty="0" smtClean="0"/>
              <a:t>Attrition: Missing data for fathers in the sample</a:t>
            </a:r>
          </a:p>
          <a:p>
            <a:r>
              <a:rPr lang="en-US" sz="2000" dirty="0" smtClean="0"/>
              <a:t>Although random assignment creates similar groups </a:t>
            </a:r>
            <a:r>
              <a:rPr lang="en-US" sz="2000" dirty="0" smtClean="0">
                <a:solidFill>
                  <a:schemeClr val="tx2"/>
                </a:solidFill>
              </a:rPr>
              <a:t>(on average)</a:t>
            </a:r>
            <a:r>
              <a:rPr lang="en-US" sz="2000" dirty="0" smtClean="0"/>
              <a:t>, attrition can change the composition of the groups</a:t>
            </a:r>
          </a:p>
          <a:p>
            <a:pPr lvl="1"/>
            <a:r>
              <a:rPr lang="en-US" sz="2000" b="0" dirty="0" smtClean="0">
                <a:latin typeface="+mn-lt"/>
              </a:rPr>
              <a:t>For example, less </a:t>
            </a:r>
            <a:r>
              <a:rPr lang="en-US" sz="2000" b="0" dirty="0">
                <a:latin typeface="+mn-lt"/>
              </a:rPr>
              <a:t>motivated people in the </a:t>
            </a:r>
            <a:r>
              <a:rPr lang="en-US" sz="2000" b="0" dirty="0" smtClean="0">
                <a:latin typeface="+mn-lt"/>
              </a:rPr>
              <a:t>program </a:t>
            </a:r>
            <a:r>
              <a:rPr lang="en-US" sz="2000" b="0" dirty="0">
                <a:latin typeface="+mn-lt"/>
              </a:rPr>
              <a:t>group are overwhelmed </a:t>
            </a:r>
            <a:r>
              <a:rPr lang="en-US" sz="2000" b="0" dirty="0" smtClean="0">
                <a:latin typeface="+mn-lt"/>
              </a:rPr>
              <a:t>and more of them fail </a:t>
            </a:r>
            <a:r>
              <a:rPr lang="en-US" sz="2000" b="0" dirty="0">
                <a:latin typeface="+mn-lt"/>
              </a:rPr>
              <a:t>to respond to the </a:t>
            </a:r>
            <a:r>
              <a:rPr lang="en-US" sz="2000" b="0" dirty="0" smtClean="0">
                <a:latin typeface="+mn-lt"/>
              </a:rPr>
              <a:t>follow-up</a:t>
            </a:r>
          </a:p>
          <a:p>
            <a:r>
              <a:rPr lang="en-US" sz="2000" b="0" dirty="0" smtClean="0"/>
              <a:t>Two types of attrition, both threaten integrity of the evaluation</a:t>
            </a:r>
          </a:p>
          <a:p>
            <a:pPr lvl="1"/>
            <a:r>
              <a:rPr lang="en-US" sz="2000" b="0" dirty="0" smtClean="0">
                <a:latin typeface="+mn-lt"/>
              </a:rPr>
              <a:t>Overall attrition is </a:t>
            </a:r>
            <a:r>
              <a:rPr lang="en-US" sz="2000" b="0" dirty="0">
                <a:latin typeface="+mn-lt"/>
              </a:rPr>
              <a:t>the combined loss of data for any sample member from either the program or the control group </a:t>
            </a:r>
            <a:endParaRPr lang="en-US" sz="2000" b="0" dirty="0" smtClean="0">
              <a:latin typeface="+mn-lt"/>
            </a:endParaRPr>
          </a:p>
          <a:p>
            <a:pPr lvl="1"/>
            <a:r>
              <a:rPr lang="en-US" sz="2000" b="0" dirty="0">
                <a:latin typeface="+mn-lt"/>
              </a:rPr>
              <a:t>Differential attrition refers to the difference in the rate of attrition between the program and control groups </a:t>
            </a:r>
            <a:endParaRPr lang="en-US" sz="2000" b="0" dirty="0" smtClean="0">
              <a:latin typeface="+mn-lt"/>
            </a:endParaRPr>
          </a:p>
          <a:p>
            <a:r>
              <a:rPr lang="en-US" sz="2000" b="0" dirty="0" smtClean="0"/>
              <a:t>Solution: Maximize response rates</a:t>
            </a:r>
          </a:p>
          <a:p>
            <a:pPr lvl="1"/>
            <a:r>
              <a:rPr lang="en-US" sz="2000" b="0" dirty="0">
                <a:latin typeface="+mn-lt"/>
              </a:rPr>
              <a:t>M</a:t>
            </a:r>
            <a:r>
              <a:rPr lang="en-US" sz="2000" b="0" dirty="0" smtClean="0">
                <a:latin typeface="+mn-lt"/>
              </a:rPr>
              <a:t>inimizing </a:t>
            </a:r>
            <a:r>
              <a:rPr lang="en-US" sz="2000" b="0" dirty="0">
                <a:latin typeface="+mn-lt"/>
              </a:rPr>
              <a:t>differential attrition is more important than minimizing overall </a:t>
            </a:r>
            <a:r>
              <a:rPr lang="en-US" sz="2000" b="0" dirty="0" smtClean="0">
                <a:latin typeface="+mn-lt"/>
              </a:rPr>
              <a:t>attrition </a:t>
            </a:r>
            <a:endParaRPr lang="en-US" sz="2000" dirty="0">
              <a:latin typeface="+mn-lt"/>
            </a:endParaRPr>
          </a:p>
        </p:txBody>
      </p:sp>
    </p:spTree>
    <p:extLst>
      <p:ext uri="{BB962C8B-B14F-4D97-AF65-F5344CB8AC3E}">
        <p14:creationId xmlns:p14="http://schemas.microsoft.com/office/powerpoint/2010/main" val="340250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Confounding Factors</a:t>
            </a:r>
            <a:endParaRPr lang="en-US" dirty="0"/>
          </a:p>
        </p:txBody>
      </p:sp>
      <p:sp>
        <p:nvSpPr>
          <p:cNvPr id="3" name="Text Placeholder 2"/>
          <p:cNvSpPr>
            <a:spLocks noGrp="1"/>
          </p:cNvSpPr>
          <p:nvPr>
            <p:ph type="body" sz="quarter" idx="11"/>
          </p:nvPr>
        </p:nvSpPr>
        <p:spPr>
          <a:xfrm>
            <a:off x="457200" y="1039010"/>
            <a:ext cx="8229599" cy="4846320"/>
          </a:xfrm>
        </p:spPr>
        <p:txBody>
          <a:bodyPr>
            <a:noAutofit/>
          </a:bodyPr>
          <a:lstStyle/>
          <a:p>
            <a:r>
              <a:rPr lang="en-US" sz="2000" dirty="0" smtClean="0">
                <a:solidFill>
                  <a:schemeClr val="tx2"/>
                </a:solidFill>
              </a:rPr>
              <a:t>Confounding factor: A</a:t>
            </a:r>
            <a:r>
              <a:rPr lang="en-US" sz="2000" dirty="0" smtClean="0"/>
              <a:t>lignment of some </a:t>
            </a:r>
            <a:r>
              <a:rPr lang="en-US" sz="2000" dirty="0"/>
              <a:t>aspect of the design </a:t>
            </a:r>
            <a:r>
              <a:rPr lang="en-US" sz="2000" dirty="0" smtClean="0"/>
              <a:t>with the </a:t>
            </a:r>
            <a:r>
              <a:rPr lang="en-US" sz="2000" dirty="0"/>
              <a:t>study </a:t>
            </a:r>
            <a:r>
              <a:rPr lang="en-US" sz="2000" dirty="0" smtClean="0"/>
              <a:t>condition; that is, something other than services differs between program and control groups</a:t>
            </a:r>
            <a:endParaRPr lang="en-US" sz="2000" dirty="0"/>
          </a:p>
          <a:p>
            <a:r>
              <a:rPr lang="en-US" sz="2000" dirty="0" smtClean="0"/>
              <a:t>Common confounding factors</a:t>
            </a:r>
          </a:p>
          <a:p>
            <a:pPr lvl="1"/>
            <a:r>
              <a:rPr lang="en-US" sz="2000" b="0" dirty="0" smtClean="0">
                <a:latin typeface="+mn-lt"/>
              </a:rPr>
              <a:t>Differences in data collection, i.e., timing or who is collecting data</a:t>
            </a:r>
            <a:endParaRPr lang="en-US" sz="2000" dirty="0" smtClean="0"/>
          </a:p>
          <a:p>
            <a:pPr lvl="1"/>
            <a:r>
              <a:rPr lang="en-US" sz="2000" b="0" dirty="0" smtClean="0">
                <a:latin typeface="+mn-lt"/>
              </a:rPr>
              <a:t>Differences in services other than those being studied</a:t>
            </a:r>
          </a:p>
          <a:p>
            <a:pPr lvl="1"/>
            <a:r>
              <a:rPr lang="en-US" sz="2000" b="0" dirty="0" smtClean="0">
                <a:latin typeface="+mn-lt"/>
              </a:rPr>
              <a:t>Only one person delivering treatment </a:t>
            </a:r>
            <a:endParaRPr lang="en-US" sz="2000" b="0" dirty="0">
              <a:latin typeface="+mn-lt"/>
            </a:endParaRPr>
          </a:p>
          <a:p>
            <a:r>
              <a:rPr lang="en-US" sz="2000" dirty="0" smtClean="0"/>
              <a:t>Evaluation </a:t>
            </a:r>
            <a:r>
              <a:rPr lang="en-US" sz="2000" dirty="0"/>
              <a:t>cannot distinguish program impacts from the confounding factor</a:t>
            </a:r>
            <a:endParaRPr lang="en-US" sz="2000" b="0" dirty="0" smtClean="0">
              <a:latin typeface="+mn-lt"/>
            </a:endParaRPr>
          </a:p>
          <a:p>
            <a:r>
              <a:rPr lang="en-US" sz="2000" dirty="0" smtClean="0"/>
              <a:t>Solution: Ensure </a:t>
            </a:r>
            <a:r>
              <a:rPr lang="en-US" sz="2000" dirty="0"/>
              <a:t>that </a:t>
            </a:r>
            <a:r>
              <a:rPr lang="en-US" sz="2000" dirty="0" smtClean="0"/>
              <a:t>the services </a:t>
            </a:r>
            <a:r>
              <a:rPr lang="en-US" sz="2000" dirty="0"/>
              <a:t>of interest are </a:t>
            </a:r>
            <a:r>
              <a:rPr lang="en-US" sz="2000" dirty="0" smtClean="0"/>
              <a:t>the only </a:t>
            </a:r>
            <a:r>
              <a:rPr lang="en-US" sz="2000" dirty="0"/>
              <a:t>difference between </a:t>
            </a:r>
            <a:r>
              <a:rPr lang="en-US" sz="2000" dirty="0" smtClean="0"/>
              <a:t>program and control groups</a:t>
            </a:r>
          </a:p>
        </p:txBody>
      </p:sp>
    </p:spTree>
    <p:extLst>
      <p:ext uri="{BB962C8B-B14F-4D97-AF65-F5344CB8AC3E}">
        <p14:creationId xmlns:p14="http://schemas.microsoft.com/office/powerpoint/2010/main" val="229678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a:t>
            </a:r>
            <a:r>
              <a:rPr lang="en-US" dirty="0"/>
              <a:t>E</a:t>
            </a:r>
            <a:r>
              <a:rPr lang="en-US" dirty="0" smtClean="0"/>
              <a:t>valuation </a:t>
            </a:r>
            <a:r>
              <a:rPr lang="en-US" dirty="0"/>
              <a:t>S</a:t>
            </a:r>
            <a:r>
              <a:rPr lang="en-US" dirty="0" smtClean="0"/>
              <a:t>tumbling </a:t>
            </a:r>
            <a:r>
              <a:rPr lang="en-US" dirty="0"/>
              <a:t>B</a:t>
            </a:r>
            <a:r>
              <a:rPr lang="en-US" dirty="0" smtClean="0"/>
              <a:t>locks</a:t>
            </a:r>
            <a:endParaRPr lang="en-US" dirty="0"/>
          </a:p>
        </p:txBody>
      </p:sp>
      <p:sp>
        <p:nvSpPr>
          <p:cNvPr id="3" name="Text Placeholder 2"/>
          <p:cNvSpPr>
            <a:spLocks noGrp="1"/>
          </p:cNvSpPr>
          <p:nvPr>
            <p:ph type="body" sz="quarter" idx="11"/>
          </p:nvPr>
        </p:nvSpPr>
        <p:spPr>
          <a:xfrm>
            <a:off x="232120" y="980235"/>
            <a:ext cx="8669833" cy="4846320"/>
          </a:xfrm>
        </p:spPr>
        <p:txBody>
          <a:bodyPr>
            <a:noAutofit/>
          </a:bodyPr>
          <a:lstStyle/>
          <a:p>
            <a:r>
              <a:rPr lang="en-US" sz="1800" dirty="0" smtClean="0"/>
              <a:t>Measures</a:t>
            </a:r>
          </a:p>
          <a:p>
            <a:pPr lvl="1"/>
            <a:r>
              <a:rPr lang="en-US" sz="1800" b="0" dirty="0" smtClean="0">
                <a:latin typeface="+mn-lt"/>
              </a:rPr>
              <a:t>Strive to use measures with good psychometric properties (high reliability and validity)</a:t>
            </a:r>
          </a:p>
          <a:p>
            <a:pPr lvl="1"/>
            <a:r>
              <a:rPr lang="en-US" sz="1800" b="0" dirty="0" smtClean="0">
                <a:latin typeface="+mn-lt"/>
              </a:rPr>
              <a:t>Avoid “leading” questions and minimize social desirability</a:t>
            </a:r>
          </a:p>
          <a:p>
            <a:pPr lvl="1"/>
            <a:r>
              <a:rPr lang="en-US" sz="1800" b="0" dirty="0" smtClean="0">
                <a:latin typeface="+mn-lt"/>
              </a:rPr>
              <a:t>Do not </a:t>
            </a:r>
            <a:r>
              <a:rPr lang="en-US" sz="1800" b="0" dirty="0" err="1" smtClean="0">
                <a:latin typeface="+mn-lt"/>
              </a:rPr>
              <a:t>overalign</a:t>
            </a:r>
            <a:r>
              <a:rPr lang="en-US" sz="1800" b="0" dirty="0" smtClean="0">
                <a:latin typeface="+mn-lt"/>
              </a:rPr>
              <a:t> questions with services</a:t>
            </a:r>
          </a:p>
          <a:p>
            <a:pPr lvl="1"/>
            <a:r>
              <a:rPr lang="en-US" sz="1800" b="0" dirty="0" smtClean="0">
                <a:latin typeface="+mn-lt"/>
              </a:rPr>
              <a:t>Include questions about service receipt to assess what both groups received</a:t>
            </a:r>
          </a:p>
          <a:p>
            <a:r>
              <a:rPr lang="en-US" sz="1800" dirty="0" smtClean="0"/>
              <a:t>Blinded data collection</a:t>
            </a:r>
          </a:p>
          <a:p>
            <a:pPr lvl="1"/>
            <a:r>
              <a:rPr lang="en-US" sz="1800" b="0" dirty="0" smtClean="0">
                <a:latin typeface="+mn-lt"/>
              </a:rPr>
              <a:t>Data collectors should not know whether the respondent is in the program or control group</a:t>
            </a:r>
          </a:p>
          <a:p>
            <a:pPr lvl="1"/>
            <a:r>
              <a:rPr lang="en-US" sz="1800" b="0" dirty="0" smtClean="0">
                <a:latin typeface="+mn-lt"/>
              </a:rPr>
              <a:t>Ideally collect baseline data before random assignment</a:t>
            </a:r>
          </a:p>
          <a:p>
            <a:r>
              <a:rPr lang="en-US" sz="1800" dirty="0" smtClean="0"/>
              <a:t>Data mining</a:t>
            </a:r>
          </a:p>
          <a:p>
            <a:pPr lvl="1"/>
            <a:r>
              <a:rPr lang="en-US" sz="1800" b="0" dirty="0" smtClean="0">
                <a:latin typeface="+mn-lt"/>
              </a:rPr>
              <a:t>The more tests that are conducted, the more likely a result will be statistically significant by chance</a:t>
            </a:r>
          </a:p>
          <a:p>
            <a:pPr lvl="1"/>
            <a:r>
              <a:rPr lang="en-US" sz="1800" b="0" dirty="0" smtClean="0">
                <a:latin typeface="+mn-lt"/>
              </a:rPr>
              <a:t>Choose key outcomes at onset or use multiple comparison corrections</a:t>
            </a:r>
          </a:p>
        </p:txBody>
      </p:sp>
    </p:spTree>
    <p:extLst>
      <p:ext uri="{BB962C8B-B14F-4D97-AF65-F5344CB8AC3E}">
        <p14:creationId xmlns:p14="http://schemas.microsoft.com/office/powerpoint/2010/main" val="299837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 the Evaluation for Buy-In</a:t>
            </a:r>
            <a:endParaRPr lang="en-US" dirty="0"/>
          </a:p>
        </p:txBody>
      </p:sp>
      <p:sp>
        <p:nvSpPr>
          <p:cNvPr id="8" name="Text Placeholder 5"/>
          <p:cNvSpPr>
            <a:spLocks noGrp="1"/>
          </p:cNvSpPr>
          <p:nvPr>
            <p:ph type="body" sz="quarter" idx="12"/>
          </p:nvPr>
        </p:nvSpPr>
        <p:spPr>
          <a:xfrm>
            <a:off x="344659" y="1117982"/>
            <a:ext cx="8454680" cy="877096"/>
          </a:xfrm>
        </p:spPr>
        <p:txBody>
          <a:bodyPr>
            <a:normAutofit/>
          </a:bodyPr>
          <a:lstStyle/>
          <a:p>
            <a:pPr algn="ctr"/>
            <a:r>
              <a:rPr lang="en-US" dirty="0">
                <a:solidFill>
                  <a:schemeClr val="tx2"/>
                </a:solidFill>
              </a:rPr>
              <a:t>Meet with staff and </a:t>
            </a:r>
            <a:r>
              <a:rPr lang="en-US" dirty="0" smtClean="0">
                <a:solidFill>
                  <a:schemeClr val="tx2"/>
                </a:solidFill>
              </a:rPr>
              <a:t>partners</a:t>
            </a:r>
            <a:r>
              <a:rPr lang="en-US" dirty="0">
                <a:solidFill>
                  <a:schemeClr val="tx2"/>
                </a:solidFill>
              </a:rPr>
              <a:t>,</a:t>
            </a:r>
            <a:r>
              <a:rPr lang="en-US" dirty="0" smtClean="0">
                <a:solidFill>
                  <a:schemeClr val="tx2"/>
                </a:solidFill>
              </a:rPr>
              <a:t> share (1) benefits of </a:t>
            </a:r>
            <a:r>
              <a:rPr lang="en-US" dirty="0">
                <a:solidFill>
                  <a:schemeClr val="tx2"/>
                </a:solidFill>
              </a:rPr>
              <a:t>evaluation, </a:t>
            </a:r>
            <a:r>
              <a:rPr lang="en-US" dirty="0" smtClean="0">
                <a:solidFill>
                  <a:schemeClr val="tx2"/>
                </a:solidFill>
              </a:rPr>
              <a:t>(2) how it </a:t>
            </a:r>
            <a:r>
              <a:rPr lang="en-US" dirty="0">
                <a:solidFill>
                  <a:schemeClr val="tx2"/>
                </a:solidFill>
              </a:rPr>
              <a:t>will change </a:t>
            </a:r>
            <a:r>
              <a:rPr lang="en-US" dirty="0" smtClean="0">
                <a:solidFill>
                  <a:schemeClr val="tx2"/>
                </a:solidFill>
              </a:rPr>
              <a:t>procedures, (3) address </a:t>
            </a:r>
            <a:r>
              <a:rPr lang="en-US" dirty="0">
                <a:solidFill>
                  <a:schemeClr val="tx2"/>
                </a:solidFill>
              </a:rPr>
              <a:t>concerns</a:t>
            </a:r>
            <a:endParaRPr lang="en-US" dirty="0"/>
          </a:p>
        </p:txBody>
      </p:sp>
      <p:graphicFrame>
        <p:nvGraphicFramePr>
          <p:cNvPr id="15" name="Table Placeholder 4"/>
          <p:cNvGraphicFramePr>
            <a:graphicFrameLocks/>
          </p:cNvGraphicFramePr>
          <p:nvPr>
            <p:extLst>
              <p:ext uri="{D42A27DB-BD31-4B8C-83A1-F6EECF244321}">
                <p14:modId xmlns:p14="http://schemas.microsoft.com/office/powerpoint/2010/main" val="4277500709"/>
              </p:ext>
            </p:extLst>
          </p:nvPr>
        </p:nvGraphicFramePr>
        <p:xfrm>
          <a:off x="344659" y="1995078"/>
          <a:ext cx="4055891" cy="4077711"/>
        </p:xfrm>
        <a:graphic>
          <a:graphicData uri="http://schemas.openxmlformats.org/drawingml/2006/table">
            <a:tbl>
              <a:tblPr firstRow="1" bandRow="1">
                <a:tableStyleId>{5C22544A-7EE6-4342-B048-85BDC9FD1C3A}</a:tableStyleId>
              </a:tblPr>
              <a:tblGrid>
                <a:gridCol w="4055891"/>
              </a:tblGrid>
              <a:tr h="6536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Benefits of Rigorous Evaluation</a:t>
                      </a:r>
                    </a:p>
                    <a:p>
                      <a:endParaRPr lang="en-US" sz="1800" dirty="0"/>
                    </a:p>
                  </a:txBody>
                  <a:tcPr/>
                </a:tc>
              </a:tr>
              <a:tr h="653623">
                <a:tc>
                  <a:txBody>
                    <a:bodyPr/>
                    <a:lstStyle/>
                    <a:p>
                      <a:r>
                        <a:rPr lang="en-US" dirty="0" smtClean="0"/>
                        <a:t>Only way to identify whether program </a:t>
                      </a:r>
                      <a:r>
                        <a:rPr lang="en-US" dirty="0" smtClean="0">
                          <a:solidFill>
                            <a:schemeClr val="tx2"/>
                          </a:solidFill>
                        </a:rPr>
                        <a:t>is effective in changing behavior </a:t>
                      </a:r>
                    </a:p>
                  </a:txBody>
                  <a:tcPr/>
                </a:tc>
              </a:tr>
              <a:tr h="457536">
                <a:tc>
                  <a:txBody>
                    <a:bodyPr/>
                    <a:lstStyle/>
                    <a:p>
                      <a:r>
                        <a:rPr lang="en-US" dirty="0" smtClean="0"/>
                        <a:t>Provides strong evidence</a:t>
                      </a:r>
                    </a:p>
                  </a:txBody>
                  <a:tcPr/>
                </a:tc>
              </a:tr>
              <a:tr h="653623">
                <a:tc>
                  <a:txBody>
                    <a:bodyPr/>
                    <a:lstStyle/>
                    <a:p>
                      <a:r>
                        <a:rPr lang="en-US" dirty="0" smtClean="0"/>
                        <a:t>Attracts attention of funders and decision makers</a:t>
                      </a:r>
                    </a:p>
                  </a:txBody>
                  <a:tcPr/>
                </a:tc>
              </a:tr>
              <a:tr h="360396">
                <a:tc>
                  <a:txBody>
                    <a:bodyPr/>
                    <a:lstStyle/>
                    <a:p>
                      <a:r>
                        <a:rPr lang="en-US" dirty="0" smtClean="0"/>
                        <a:t>Supports program improvement</a:t>
                      </a:r>
                    </a:p>
                  </a:txBody>
                  <a:tcPr/>
                </a:tc>
              </a:tr>
              <a:tr h="1293546">
                <a:tc>
                  <a:txBody>
                    <a:bodyPr/>
                    <a:lstStyle/>
                    <a:p>
                      <a:pPr marL="742950" lvl="1" indent="-285750">
                        <a:buFont typeface="Wingdings" panose="05000000000000000000" pitchFamily="2" charset="2"/>
                        <a:buChar char="ü"/>
                      </a:pPr>
                      <a:r>
                        <a:rPr lang="en-US" dirty="0" smtClean="0"/>
                        <a:t>Identify weaknesses</a:t>
                      </a:r>
                    </a:p>
                    <a:p>
                      <a:pPr marL="742950" lvl="1" indent="-285750">
                        <a:buFont typeface="Wingdings" panose="05000000000000000000" pitchFamily="2" charset="2"/>
                        <a:buChar char="ü"/>
                      </a:pPr>
                      <a:r>
                        <a:rPr lang="en-US" dirty="0" smtClean="0"/>
                        <a:t>Identify strengths</a:t>
                      </a:r>
                    </a:p>
                    <a:p>
                      <a:pPr marL="742950" lvl="1" indent="-285750">
                        <a:buFont typeface="Wingdings" panose="05000000000000000000" pitchFamily="2" charset="2"/>
                        <a:buChar char="ü"/>
                      </a:pPr>
                      <a:r>
                        <a:rPr lang="en-US" dirty="0" smtClean="0"/>
                        <a:t>Improve next generation of  programs</a:t>
                      </a:r>
                    </a:p>
                  </a:txBody>
                  <a:tcPr/>
                </a:tc>
              </a:tr>
            </a:tbl>
          </a:graphicData>
        </a:graphic>
      </p:graphicFrame>
      <p:graphicFrame>
        <p:nvGraphicFramePr>
          <p:cNvPr id="16" name="Table Placeholder 4"/>
          <p:cNvGraphicFramePr>
            <a:graphicFrameLocks/>
          </p:cNvGraphicFramePr>
          <p:nvPr>
            <p:extLst>
              <p:ext uri="{D42A27DB-BD31-4B8C-83A1-F6EECF244321}">
                <p14:modId xmlns:p14="http://schemas.microsoft.com/office/powerpoint/2010/main" val="2396313385"/>
              </p:ext>
            </p:extLst>
          </p:nvPr>
        </p:nvGraphicFramePr>
        <p:xfrm>
          <a:off x="4957011" y="1995078"/>
          <a:ext cx="3577389" cy="2540480"/>
        </p:xfrm>
        <a:graphic>
          <a:graphicData uri="http://schemas.openxmlformats.org/drawingml/2006/table">
            <a:tbl>
              <a:tblPr firstRow="1" bandRow="1">
                <a:tableStyleId>{5C22544A-7EE6-4342-B048-85BDC9FD1C3A}</a:tableStyleId>
              </a:tblPr>
              <a:tblGrid>
                <a:gridCol w="3577389"/>
              </a:tblGrid>
              <a:tr h="633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t>Likely Concerns</a:t>
                      </a:r>
                    </a:p>
                    <a:p>
                      <a:endParaRPr lang="en-US" sz="1800" dirty="0"/>
                    </a:p>
                  </a:txBody>
                  <a:tcPr>
                    <a:solidFill>
                      <a:srgbClr val="184E8A"/>
                    </a:solidFill>
                  </a:tcPr>
                </a:tc>
              </a:tr>
              <a:tr h="650967">
                <a:tc>
                  <a:txBody>
                    <a:bodyPr/>
                    <a:lstStyle/>
                    <a:p>
                      <a:r>
                        <a:rPr lang="en-US" dirty="0" smtClean="0"/>
                        <a:t>Why is evaluation useful?</a:t>
                      </a:r>
                    </a:p>
                  </a:txBody>
                  <a:tcPr/>
                </a:tc>
              </a:tr>
              <a:tr h="514350">
                <a:tc>
                  <a:txBody>
                    <a:bodyPr/>
                    <a:lstStyle/>
                    <a:p>
                      <a:r>
                        <a:rPr lang="en-US" dirty="0" smtClean="0"/>
                        <a:t>Why use random assignment?</a:t>
                      </a:r>
                    </a:p>
                    <a:p>
                      <a:endParaRPr lang="en-US" dirty="0" smtClean="0"/>
                    </a:p>
                  </a:txBody>
                  <a:tcPr/>
                </a:tc>
              </a:tr>
              <a:tr h="609353">
                <a:tc>
                  <a:txBody>
                    <a:bodyPr/>
                    <a:lstStyle/>
                    <a:p>
                      <a:r>
                        <a:rPr lang="en-US" dirty="0" smtClean="0"/>
                        <a:t>Is random assignment ethical?</a:t>
                      </a:r>
                    </a:p>
                  </a:txBody>
                  <a:tcPr/>
                </a:tc>
              </a:tr>
            </a:tbl>
          </a:graphicData>
        </a:graphic>
      </p:graphicFrame>
    </p:spTree>
    <p:extLst>
      <p:ext uri="{BB962C8B-B14F-4D97-AF65-F5344CB8AC3E}">
        <p14:creationId xmlns:p14="http://schemas.microsoft.com/office/powerpoint/2010/main" val="3261560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0335A"/>
                </a:solidFill>
              </a:rPr>
              <a:t>Multi-Step Training to Ensure Staff Comfort</a:t>
            </a:r>
            <a:endParaRPr lang="en-US" dirty="0">
              <a:solidFill>
                <a:srgbClr val="10335A"/>
              </a:solidFill>
            </a:endParaRPr>
          </a:p>
        </p:txBody>
      </p:sp>
      <p:sp>
        <p:nvSpPr>
          <p:cNvPr id="3" name="Text Placeholder 2"/>
          <p:cNvSpPr>
            <a:spLocks noGrp="1"/>
          </p:cNvSpPr>
          <p:nvPr>
            <p:ph type="body" sz="quarter" idx="11"/>
          </p:nvPr>
        </p:nvSpPr>
        <p:spPr/>
        <p:txBody>
          <a:bodyPr>
            <a:normAutofit/>
          </a:bodyPr>
          <a:lstStyle/>
          <a:p>
            <a:pPr>
              <a:buClr>
                <a:srgbClr val="004148"/>
              </a:buClr>
            </a:pPr>
            <a:r>
              <a:rPr lang="en-US" sz="2000" dirty="0" smtClean="0"/>
              <a:t>PACT evaluation team provided in-person training to program staff on their evaluation roles</a:t>
            </a:r>
          </a:p>
          <a:p>
            <a:pPr>
              <a:buClr>
                <a:srgbClr val="004148"/>
              </a:buClr>
            </a:pPr>
            <a:r>
              <a:rPr lang="en-US" sz="2000" dirty="0" smtClean="0"/>
              <a:t>Initial training</a:t>
            </a:r>
          </a:p>
          <a:p>
            <a:pPr lvl="1">
              <a:buClr>
                <a:srgbClr val="004148"/>
              </a:buClr>
            </a:pPr>
            <a:r>
              <a:rPr lang="en-US" sz="1800" b="0" dirty="0" smtClean="0">
                <a:latin typeface="+mn-lt"/>
              </a:rPr>
              <a:t>Cover basics of evaluation and procedures that staff need to follow</a:t>
            </a:r>
          </a:p>
          <a:p>
            <a:pPr lvl="1">
              <a:buClr>
                <a:srgbClr val="004148"/>
              </a:buClr>
            </a:pPr>
            <a:r>
              <a:rPr lang="en-US" sz="1800" b="0" dirty="0" smtClean="0">
                <a:latin typeface="+mn-lt"/>
              </a:rPr>
              <a:t>Provide scripts to help build comfort with random assignment and “evaluation language”</a:t>
            </a:r>
            <a:endParaRPr lang="en-US" b="0" dirty="0" smtClean="0">
              <a:latin typeface="+mn-lt"/>
            </a:endParaRPr>
          </a:p>
          <a:p>
            <a:pPr lvl="1">
              <a:buClr>
                <a:srgbClr val="004148"/>
              </a:buClr>
            </a:pPr>
            <a:r>
              <a:rPr lang="en-US" sz="1800" b="0" dirty="0" smtClean="0">
                <a:latin typeface="+mn-lt"/>
              </a:rPr>
              <a:t>Include opportunity to role-play</a:t>
            </a:r>
          </a:p>
          <a:p>
            <a:pPr>
              <a:buClr>
                <a:srgbClr val="004148"/>
              </a:buClr>
            </a:pPr>
            <a:r>
              <a:rPr lang="en-US" sz="2000" dirty="0" smtClean="0"/>
              <a:t>Real-time observations and feedback</a:t>
            </a:r>
          </a:p>
          <a:p>
            <a:pPr>
              <a:buClr>
                <a:srgbClr val="004148"/>
              </a:buClr>
            </a:pPr>
            <a:r>
              <a:rPr lang="en-US" sz="2000" dirty="0" smtClean="0"/>
              <a:t>Refresher training and ongoing monitoring</a:t>
            </a:r>
          </a:p>
          <a:p>
            <a:pPr>
              <a:buClr>
                <a:srgbClr val="004148"/>
              </a:buClr>
            </a:pPr>
            <a:r>
              <a:rPr lang="en-US" sz="2000" dirty="0" smtClean="0"/>
              <a:t>Anticipate staff turnover, plan for new training</a:t>
            </a:r>
          </a:p>
          <a:p>
            <a:pPr>
              <a:buClr>
                <a:srgbClr val="004148"/>
              </a:buClr>
              <a:buNone/>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8039611" y="6172200"/>
            <a:ext cx="910203" cy="548640"/>
          </a:xfrm>
          <a:prstGeom prst="rect">
            <a:avLst/>
          </a:prstGeom>
        </p:spPr>
      </p:pic>
    </p:spTree>
    <p:extLst>
      <p:ext uri="{BB962C8B-B14F-4D97-AF65-F5344CB8AC3E}">
        <p14:creationId xmlns:p14="http://schemas.microsoft.com/office/powerpoint/2010/main" val="2647035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9" y="324111"/>
            <a:ext cx="8454680" cy="648223"/>
          </a:xfrm>
        </p:spPr>
        <p:txBody>
          <a:bodyPr>
            <a:normAutofit/>
          </a:bodyPr>
          <a:lstStyle/>
          <a:p>
            <a:r>
              <a:rPr lang="en-US" dirty="0" smtClean="0"/>
              <a:t>Today’s Speakers</a:t>
            </a:r>
            <a:endParaRPr lang="en-US" dirty="0"/>
          </a:p>
        </p:txBody>
      </p:sp>
      <p:pic>
        <p:nvPicPr>
          <p:cNvPr id="4" name="Picture 3" descr="PACT-logo_final.gif"/>
          <p:cNvPicPr>
            <a:picLocks noChangeAspect="1"/>
          </p:cNvPicPr>
          <p:nvPr/>
        </p:nvPicPr>
        <p:blipFill>
          <a:blip r:embed="rId3" cstate="print"/>
          <a:stretch>
            <a:fillRect/>
          </a:stretch>
        </p:blipFill>
        <p:spPr>
          <a:xfrm>
            <a:off x="8039611" y="6172200"/>
            <a:ext cx="910203" cy="548640"/>
          </a:xfrm>
          <a:prstGeom prst="rect">
            <a:avLst/>
          </a:prstGeom>
        </p:spPr>
      </p:pic>
      <p:sp>
        <p:nvSpPr>
          <p:cNvPr id="5" name="TextBox 4"/>
          <p:cNvSpPr txBox="1"/>
          <p:nvPr/>
        </p:nvSpPr>
        <p:spPr>
          <a:xfrm>
            <a:off x="733530" y="1838848"/>
            <a:ext cx="3725929" cy="1939332"/>
          </a:xfrm>
          <a:prstGeom prst="rect">
            <a:avLst/>
          </a:prstGeom>
        </p:spPr>
        <p:txBody>
          <a:bodyPr vert="horz" wrap="square" lIns="91440" tIns="45720" rIns="91440" bIns="45720" rtlCol="0" anchor="t">
            <a:normAutofit/>
          </a:bodyPr>
          <a:lstStyle/>
          <a:p>
            <a:pPr>
              <a:spcBef>
                <a:spcPct val="20000"/>
              </a:spcBef>
            </a:pPr>
            <a:endParaRPr lang="en-US" sz="1600" b="1" dirty="0" smtClean="0">
              <a:solidFill>
                <a:srgbClr val="00A0AF"/>
              </a:solidFill>
              <a:latin typeface="Arial Black"/>
              <a:cs typeface="Arial Black"/>
            </a:endParaRPr>
          </a:p>
        </p:txBody>
      </p:sp>
      <p:sp>
        <p:nvSpPr>
          <p:cNvPr id="6" name="Rectangle 5"/>
          <p:cNvSpPr/>
          <p:nvPr/>
        </p:nvSpPr>
        <p:spPr>
          <a:xfrm>
            <a:off x="1003318" y="2863299"/>
            <a:ext cx="1931362" cy="523220"/>
          </a:xfrm>
          <a:prstGeom prst="rect">
            <a:avLst/>
          </a:prstGeom>
        </p:spPr>
        <p:txBody>
          <a:bodyPr wrap="none">
            <a:spAutoFit/>
          </a:bodyPr>
          <a:lstStyle/>
          <a:p>
            <a:pPr algn="ctr"/>
            <a:r>
              <a:rPr lang="en-US" sz="1400" b="1" dirty="0"/>
              <a:t>Robin </a:t>
            </a:r>
            <a:r>
              <a:rPr lang="en-US" sz="1400" b="1" dirty="0" smtClean="0"/>
              <a:t>Dion</a:t>
            </a:r>
            <a:br>
              <a:rPr lang="en-US" sz="1400" b="1" dirty="0" smtClean="0"/>
            </a:br>
            <a:r>
              <a:rPr lang="en-US" sz="1400" dirty="0" smtClean="0"/>
              <a:t>PACT </a:t>
            </a:r>
            <a:r>
              <a:rPr lang="en-US" sz="1400" dirty="0"/>
              <a:t>Project Director</a:t>
            </a:r>
          </a:p>
        </p:txBody>
      </p:sp>
      <p:sp>
        <p:nvSpPr>
          <p:cNvPr id="7" name="Rectangle 6"/>
          <p:cNvSpPr/>
          <p:nvPr/>
        </p:nvSpPr>
        <p:spPr>
          <a:xfrm>
            <a:off x="3353045" y="2863299"/>
            <a:ext cx="2437910" cy="523220"/>
          </a:xfrm>
          <a:prstGeom prst="rect">
            <a:avLst/>
          </a:prstGeom>
        </p:spPr>
        <p:txBody>
          <a:bodyPr wrap="none">
            <a:spAutoFit/>
          </a:bodyPr>
          <a:lstStyle/>
          <a:p>
            <a:pPr algn="ctr"/>
            <a:r>
              <a:rPr lang="en-US" sz="1400" b="1" dirty="0"/>
              <a:t>Sarah </a:t>
            </a:r>
            <a:r>
              <a:rPr lang="en-US" sz="1400" b="1" dirty="0" smtClean="0"/>
              <a:t>Avellar</a:t>
            </a:r>
            <a:br>
              <a:rPr lang="en-US" sz="1400" b="1" dirty="0" smtClean="0"/>
            </a:br>
            <a:r>
              <a:rPr lang="en-US" sz="1400" dirty="0" smtClean="0"/>
              <a:t>Lead </a:t>
            </a:r>
            <a:r>
              <a:rPr lang="en-US" sz="1400" dirty="0"/>
              <a:t>on PACT Impact Study</a:t>
            </a:r>
          </a:p>
        </p:txBody>
      </p:sp>
      <p:sp>
        <p:nvSpPr>
          <p:cNvPr id="8" name="TextBox 7"/>
          <p:cNvSpPr txBox="1"/>
          <p:nvPr/>
        </p:nvSpPr>
        <p:spPr>
          <a:xfrm>
            <a:off x="6199833" y="1625671"/>
            <a:ext cx="2944167" cy="1298399"/>
          </a:xfrm>
          <a:prstGeom prst="rect">
            <a:avLst/>
          </a:prstGeom>
        </p:spPr>
        <p:txBody>
          <a:bodyPr vert="horz" wrap="square" lIns="91440" tIns="45720" rIns="91440" bIns="45720" rtlCol="0" anchor="t">
            <a:normAutofit/>
          </a:bodyPr>
          <a:lstStyle/>
          <a:p>
            <a:pPr>
              <a:spcBef>
                <a:spcPct val="20000"/>
              </a:spcBef>
            </a:pPr>
            <a:endParaRPr lang="en-US" sz="1600" b="1" dirty="0" smtClean="0">
              <a:solidFill>
                <a:srgbClr val="00A0AF"/>
              </a:solidFill>
              <a:latin typeface="Arial Black"/>
              <a:cs typeface="Arial Black"/>
            </a:endParaRPr>
          </a:p>
        </p:txBody>
      </p:sp>
      <p:sp>
        <p:nvSpPr>
          <p:cNvPr id="9" name="Rectangle 8"/>
          <p:cNvSpPr/>
          <p:nvPr/>
        </p:nvSpPr>
        <p:spPr>
          <a:xfrm>
            <a:off x="5012894" y="2863299"/>
            <a:ext cx="4572000" cy="523220"/>
          </a:xfrm>
          <a:prstGeom prst="rect">
            <a:avLst/>
          </a:prstGeom>
        </p:spPr>
        <p:txBody>
          <a:bodyPr>
            <a:spAutoFit/>
          </a:bodyPr>
          <a:lstStyle/>
          <a:p>
            <a:pPr algn="ctr"/>
            <a:r>
              <a:rPr lang="en-US" sz="1400" b="1" dirty="0"/>
              <a:t>Heather </a:t>
            </a:r>
            <a:r>
              <a:rPr lang="en-US" sz="1400" b="1" dirty="0" err="1" smtClean="0"/>
              <a:t>Zaveri</a:t>
            </a:r>
            <a:r>
              <a:rPr lang="en-US" sz="1400" b="1" dirty="0" smtClean="0"/>
              <a:t/>
            </a:r>
            <a:br>
              <a:rPr lang="en-US" sz="1400" b="1" dirty="0" smtClean="0"/>
            </a:br>
            <a:r>
              <a:rPr lang="en-US" sz="1400" dirty="0" smtClean="0"/>
              <a:t>PACT </a:t>
            </a:r>
            <a:r>
              <a:rPr lang="en-US" sz="1400" dirty="0"/>
              <a:t>Deputy Project Director</a:t>
            </a:r>
          </a:p>
        </p:txBody>
      </p:sp>
      <p:sp>
        <p:nvSpPr>
          <p:cNvPr id="10" name="Rectangle 9"/>
          <p:cNvSpPr/>
          <p:nvPr/>
        </p:nvSpPr>
        <p:spPr>
          <a:xfrm>
            <a:off x="1011082" y="5260306"/>
            <a:ext cx="4572000" cy="738664"/>
          </a:xfrm>
          <a:prstGeom prst="rect">
            <a:avLst/>
          </a:prstGeom>
        </p:spPr>
        <p:txBody>
          <a:bodyPr>
            <a:spAutoFit/>
          </a:bodyPr>
          <a:lstStyle/>
          <a:p>
            <a:pPr algn="ctr"/>
            <a:r>
              <a:rPr lang="en-US" sz="1400" b="1" dirty="0"/>
              <a:t>Guy </a:t>
            </a:r>
            <a:r>
              <a:rPr lang="en-US" sz="1400" b="1" dirty="0" smtClean="0"/>
              <a:t>Bowling</a:t>
            </a:r>
            <a:br>
              <a:rPr lang="en-US" sz="1400" b="1" dirty="0" smtClean="0"/>
            </a:br>
            <a:r>
              <a:rPr lang="en-US" sz="1400" dirty="0" smtClean="0"/>
              <a:t>FATHER Project</a:t>
            </a:r>
            <a:br>
              <a:rPr lang="en-US" sz="1400" dirty="0" smtClean="0"/>
            </a:br>
            <a:r>
              <a:rPr lang="en-US" sz="1400" dirty="0" smtClean="0"/>
              <a:t>Goodwill/Easter </a:t>
            </a:r>
            <a:r>
              <a:rPr lang="en-US" sz="1400" dirty="0"/>
              <a:t>Seals</a:t>
            </a:r>
          </a:p>
        </p:txBody>
      </p:sp>
      <p:sp>
        <p:nvSpPr>
          <p:cNvPr id="11" name="Rectangle 10"/>
          <p:cNvSpPr/>
          <p:nvPr/>
        </p:nvSpPr>
        <p:spPr>
          <a:xfrm>
            <a:off x="3809288" y="5260306"/>
            <a:ext cx="4572000" cy="523220"/>
          </a:xfrm>
          <a:prstGeom prst="rect">
            <a:avLst/>
          </a:prstGeom>
        </p:spPr>
        <p:txBody>
          <a:bodyPr>
            <a:spAutoFit/>
          </a:bodyPr>
          <a:lstStyle/>
          <a:p>
            <a:pPr algn="ctr"/>
            <a:r>
              <a:rPr lang="en-US" sz="1400" b="1" dirty="0"/>
              <a:t>Brandi </a:t>
            </a:r>
            <a:r>
              <a:rPr lang="en-US" sz="1400" b="1" dirty="0" err="1" smtClean="0"/>
              <a:t>Jahnke</a:t>
            </a:r>
            <a:r>
              <a:rPr lang="en-US" sz="1400" b="1" dirty="0" smtClean="0"/>
              <a:t/>
            </a:r>
            <a:br>
              <a:rPr lang="en-US" sz="1400" b="1" dirty="0" smtClean="0"/>
            </a:br>
            <a:r>
              <a:rPr lang="en-US" sz="1400" dirty="0" smtClean="0"/>
              <a:t>Connections </a:t>
            </a:r>
            <a:r>
              <a:rPr lang="en-US" sz="1400" dirty="0"/>
              <a:t>to Success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426" y="1215228"/>
            <a:ext cx="1624863" cy="1624863"/>
          </a:xfrm>
          <a:prstGeom prst="ellipse">
            <a:avLst/>
          </a:prstGeom>
          <a:ln w="63500" cap="rnd">
            <a:noFill/>
          </a:ln>
          <a:effectLst/>
          <a:scene3d>
            <a:camera prst="orthographicFront"/>
            <a:lightRig rig="contrasting" dir="t">
              <a:rot lat="0" lon="0" rev="3000000"/>
            </a:lightRig>
          </a:scene3d>
          <a:sp3d contourW="7620">
            <a:contourClr>
              <a:srgbClr val="333333"/>
            </a:contourClr>
          </a:sp3d>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9569" y="1162433"/>
            <a:ext cx="1624863" cy="1624863"/>
          </a:xfrm>
          <a:prstGeom prst="ellipse">
            <a:avLst/>
          </a:prstGeom>
          <a:ln w="63500" cap="rnd">
            <a:noFill/>
          </a:ln>
          <a:effectLst/>
          <a:scene3d>
            <a:camera prst="orthographicFront"/>
            <a:lightRig rig="contrasting" dir="t">
              <a:rot lat="0" lon="0" rev="3000000"/>
            </a:lightRig>
          </a:scene3d>
          <a:sp3d contourW="7620">
            <a:contourClr>
              <a:srgbClr val="333333"/>
            </a:contourClr>
          </a:sp3d>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1064" y="1180449"/>
            <a:ext cx="1624863" cy="1624863"/>
          </a:xfrm>
          <a:prstGeom prst="ellipse">
            <a:avLst/>
          </a:prstGeom>
          <a:ln w="63500" cap="rnd">
            <a:noFill/>
          </a:ln>
          <a:effectLst/>
          <a:scene3d>
            <a:camera prst="orthographicFront"/>
            <a:lightRig rig="contrasting" dir="t">
              <a:rot lat="0" lon="0" rev="3000000"/>
            </a:lightRig>
          </a:scene3d>
          <a:sp3d contourW="7620">
            <a:contourClr>
              <a:srgbClr val="333333"/>
            </a:contourClr>
          </a:sp3d>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4651" y="3582584"/>
            <a:ext cx="1624863" cy="1624863"/>
          </a:xfrm>
          <a:prstGeom prst="ellipse">
            <a:avLst/>
          </a:prstGeom>
          <a:ln w="63500" cap="rnd">
            <a:noFill/>
          </a:ln>
          <a:effectLst/>
          <a:scene3d>
            <a:camera prst="orthographicFront"/>
            <a:lightRig rig="contrasting" dir="t">
              <a:rot lat="0" lon="0" rev="3000000"/>
            </a:lightRig>
          </a:scene3d>
          <a:sp3d contourW="7620">
            <a:contourClr>
              <a:srgbClr val="333333"/>
            </a:contourClr>
          </a:sp3d>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857" y="3598538"/>
            <a:ext cx="1624863" cy="1624863"/>
          </a:xfrm>
          <a:prstGeom prst="ellipse">
            <a:avLst/>
          </a:prstGeom>
          <a:ln w="63500" cap="rnd">
            <a:noFill/>
          </a:ln>
          <a:effectLst/>
          <a:scene3d>
            <a:camera prst="orthographicFront"/>
            <a:lightRig rig="contrasting" dir="t">
              <a:rot lat="0" lon="0" rev="3000000"/>
            </a:lightRig>
          </a:scene3d>
          <a:sp3d contourW="762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0335A"/>
                </a:solidFill>
              </a:rPr>
              <a:t>Building </a:t>
            </a:r>
            <a:r>
              <a:rPr lang="en-US" dirty="0" smtClean="0">
                <a:solidFill>
                  <a:srgbClr val="10335A"/>
                </a:solidFill>
              </a:rPr>
              <a:t>Partner </a:t>
            </a:r>
            <a:r>
              <a:rPr lang="en-US" dirty="0">
                <a:solidFill>
                  <a:srgbClr val="10335A"/>
                </a:solidFill>
              </a:rPr>
              <a:t>and </a:t>
            </a:r>
            <a:r>
              <a:rPr lang="en-US" dirty="0" smtClean="0">
                <a:solidFill>
                  <a:srgbClr val="10335A"/>
                </a:solidFill>
              </a:rPr>
              <a:t>Staff Buy-In</a:t>
            </a:r>
            <a:endParaRPr lang="en-US" dirty="0">
              <a:solidFill>
                <a:srgbClr val="10335A"/>
              </a:solidFill>
            </a:endParaRPr>
          </a:p>
        </p:txBody>
      </p:sp>
      <p:sp>
        <p:nvSpPr>
          <p:cNvPr id="3" name="Text Placeholder 2"/>
          <p:cNvSpPr>
            <a:spLocks noGrp="1"/>
          </p:cNvSpPr>
          <p:nvPr>
            <p:ph type="body" sz="quarter" idx="11"/>
          </p:nvPr>
        </p:nvSpPr>
        <p:spPr/>
        <p:txBody>
          <a:bodyPr>
            <a:normAutofit/>
          </a:bodyPr>
          <a:lstStyle/>
          <a:p>
            <a:pPr>
              <a:buClr>
                <a:srgbClr val="004148"/>
              </a:buClr>
            </a:pPr>
            <a:r>
              <a:rPr lang="en-US" sz="2000" dirty="0" smtClean="0">
                <a:solidFill>
                  <a:srgbClr val="10335A"/>
                </a:solidFill>
              </a:rPr>
              <a:t>Guy Bowling, manager of the FATHER Project at Goodwill/Easter Seals of Minnesota</a:t>
            </a: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pic>
        <p:nvPicPr>
          <p:cNvPr id="1026" name="Picture 2" descr="http://2.bp.blogspot.com/-0vbA5BeU1k0/T48N6qNIdPI/AAAAAAAAADE/VHPdeckQuCM/s1600/Goodwill+FATHER+Project+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4" y="2463164"/>
            <a:ext cx="3486150"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212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1362076"/>
            <a:ext cx="7772400" cy="1500187"/>
          </a:xfrm>
        </p:spPr>
        <p:txBody>
          <a:bodyPr/>
          <a:lstStyle/>
          <a:p>
            <a:r>
              <a:rPr lang="en-US" dirty="0" smtClean="0">
                <a:solidFill>
                  <a:srgbClr val="10335A"/>
                </a:solidFill>
              </a:rPr>
              <a:t>Getting Fathers in the Door</a:t>
            </a:r>
            <a:endParaRPr lang="en-US" dirty="0">
              <a:solidFill>
                <a:srgbClr val="10335A"/>
              </a:solidFill>
            </a:endParaRPr>
          </a:p>
        </p:txBody>
      </p:sp>
      <p:pic>
        <p:nvPicPr>
          <p:cNvPr id="3" name="Picture 2" descr="PACT-logo_final.gif"/>
          <p:cNvPicPr>
            <a:picLocks noChangeAspect="1"/>
          </p:cNvPicPr>
          <p:nvPr/>
        </p:nvPicPr>
        <p:blipFill>
          <a:blip r:embed="rId3" cstate="print"/>
          <a:stretch>
            <a:fillRect/>
          </a:stretch>
        </p:blipFill>
        <p:spPr>
          <a:xfrm>
            <a:off x="7769334" y="6177437"/>
            <a:ext cx="1137754" cy="685800"/>
          </a:xfrm>
          <a:prstGeom prst="rect">
            <a:avLst/>
          </a:prstGeom>
        </p:spPr>
      </p:pic>
      <p:grpSp>
        <p:nvGrpSpPr>
          <p:cNvPr id="20" name="Group 19"/>
          <p:cNvGrpSpPr/>
          <p:nvPr/>
        </p:nvGrpSpPr>
        <p:grpSpPr>
          <a:xfrm>
            <a:off x="3360737" y="2813051"/>
            <a:ext cx="2459038" cy="2827337"/>
            <a:chOff x="3436937" y="2813051"/>
            <a:chExt cx="2459038" cy="2827337"/>
          </a:xfrm>
        </p:grpSpPr>
        <p:sp>
          <p:nvSpPr>
            <p:cNvPr id="7" name="AutoShape 3"/>
            <p:cNvSpPr>
              <a:spLocks noChangeAspect="1" noChangeArrowheads="1" noTextEdit="1"/>
            </p:cNvSpPr>
            <p:nvPr/>
          </p:nvSpPr>
          <p:spPr bwMode="auto">
            <a:xfrm>
              <a:off x="3441700" y="2814638"/>
              <a:ext cx="245268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4540250" y="3055938"/>
              <a:ext cx="1355725" cy="2341563"/>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4594225" y="3106738"/>
              <a:ext cx="1247775" cy="2239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4614863" y="3144838"/>
              <a:ext cx="1206500" cy="2163763"/>
            </a:xfrm>
            <a:prstGeom prst="rect">
              <a:avLst/>
            </a:prstGeom>
            <a:solidFill>
              <a:srgbClr val="BC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5133975" y="2813051"/>
              <a:ext cx="687388" cy="2825750"/>
            </a:xfrm>
            <a:custGeom>
              <a:avLst/>
              <a:gdLst>
                <a:gd name="T0" fmla="*/ 433 w 433"/>
                <a:gd name="T1" fmla="*/ 1575 h 1780"/>
                <a:gd name="T2" fmla="*/ 0 w 433"/>
                <a:gd name="T3" fmla="*/ 1780 h 1780"/>
                <a:gd name="T4" fmla="*/ 0 w 433"/>
                <a:gd name="T5" fmla="*/ 0 h 1780"/>
                <a:gd name="T6" fmla="*/ 433 w 433"/>
                <a:gd name="T7" fmla="*/ 206 h 1780"/>
                <a:gd name="T8" fmla="*/ 433 w 433"/>
                <a:gd name="T9" fmla="*/ 1575 h 1780"/>
              </a:gdLst>
              <a:ahLst/>
              <a:cxnLst>
                <a:cxn ang="0">
                  <a:pos x="T0" y="T1"/>
                </a:cxn>
                <a:cxn ang="0">
                  <a:pos x="T2" y="T3"/>
                </a:cxn>
                <a:cxn ang="0">
                  <a:pos x="T4" y="T5"/>
                </a:cxn>
                <a:cxn ang="0">
                  <a:pos x="T6" y="T7"/>
                </a:cxn>
                <a:cxn ang="0">
                  <a:pos x="T8" y="T9"/>
                </a:cxn>
              </a:cxnLst>
              <a:rect l="0" t="0" r="r" b="b"/>
              <a:pathLst>
                <a:path w="433" h="1780">
                  <a:moveTo>
                    <a:pt x="433" y="1575"/>
                  </a:moveTo>
                  <a:lnTo>
                    <a:pt x="0" y="1780"/>
                  </a:lnTo>
                  <a:lnTo>
                    <a:pt x="0" y="0"/>
                  </a:lnTo>
                  <a:lnTo>
                    <a:pt x="433" y="206"/>
                  </a:lnTo>
                  <a:lnTo>
                    <a:pt x="433" y="157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5181600" y="2976563"/>
              <a:ext cx="600075" cy="2478088"/>
            </a:xfrm>
            <a:custGeom>
              <a:avLst/>
              <a:gdLst>
                <a:gd name="T0" fmla="*/ 0 w 378"/>
                <a:gd name="T1" fmla="*/ 1561 h 1561"/>
                <a:gd name="T2" fmla="*/ 0 w 378"/>
                <a:gd name="T3" fmla="*/ 0 h 1561"/>
                <a:gd name="T4" fmla="*/ 378 w 378"/>
                <a:gd name="T5" fmla="*/ 174 h 1561"/>
                <a:gd name="T6" fmla="*/ 378 w 378"/>
                <a:gd name="T7" fmla="*/ 1398 h 1561"/>
                <a:gd name="T8" fmla="*/ 0 w 378"/>
                <a:gd name="T9" fmla="*/ 1561 h 1561"/>
              </a:gdLst>
              <a:ahLst/>
              <a:cxnLst>
                <a:cxn ang="0">
                  <a:pos x="T0" y="T1"/>
                </a:cxn>
                <a:cxn ang="0">
                  <a:pos x="T2" y="T3"/>
                </a:cxn>
                <a:cxn ang="0">
                  <a:pos x="T4" y="T5"/>
                </a:cxn>
                <a:cxn ang="0">
                  <a:pos x="T6" y="T7"/>
                </a:cxn>
                <a:cxn ang="0">
                  <a:pos x="T8" y="T9"/>
                </a:cxn>
              </a:cxnLst>
              <a:rect l="0" t="0" r="r" b="b"/>
              <a:pathLst>
                <a:path w="378" h="1561">
                  <a:moveTo>
                    <a:pt x="0" y="1561"/>
                  </a:moveTo>
                  <a:lnTo>
                    <a:pt x="0" y="0"/>
                  </a:lnTo>
                  <a:lnTo>
                    <a:pt x="378" y="174"/>
                  </a:lnTo>
                  <a:lnTo>
                    <a:pt x="378" y="1398"/>
                  </a:lnTo>
                  <a:lnTo>
                    <a:pt x="0" y="1561"/>
                  </a:lnTo>
                  <a:close/>
                </a:path>
              </a:pathLst>
            </a:custGeom>
            <a:solidFill>
              <a:srgbClr val="184E8A"/>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p:nvSpPr>
          <p:spPr bwMode="auto">
            <a:xfrm>
              <a:off x="5175250" y="2968626"/>
              <a:ext cx="614363" cy="2493963"/>
            </a:xfrm>
            <a:custGeom>
              <a:avLst/>
              <a:gdLst>
                <a:gd name="T0" fmla="*/ 7 w 657"/>
                <a:gd name="T1" fmla="*/ 2669 h 2669"/>
                <a:gd name="T2" fmla="*/ 3 w 657"/>
                <a:gd name="T3" fmla="*/ 2668 h 2669"/>
                <a:gd name="T4" fmla="*/ 0 w 657"/>
                <a:gd name="T5" fmla="*/ 2661 h 2669"/>
                <a:gd name="T6" fmla="*/ 0 w 657"/>
                <a:gd name="T7" fmla="*/ 8 h 2669"/>
                <a:gd name="T8" fmla="*/ 3 w 657"/>
                <a:gd name="T9" fmla="*/ 1 h 2669"/>
                <a:gd name="T10" fmla="*/ 11 w 657"/>
                <a:gd name="T11" fmla="*/ 1 h 2669"/>
                <a:gd name="T12" fmla="*/ 652 w 657"/>
                <a:gd name="T13" fmla="*/ 297 h 2669"/>
                <a:gd name="T14" fmla="*/ 657 w 657"/>
                <a:gd name="T15" fmla="*/ 304 h 2669"/>
                <a:gd name="T16" fmla="*/ 657 w 657"/>
                <a:gd name="T17" fmla="*/ 2383 h 2669"/>
                <a:gd name="T18" fmla="*/ 652 w 657"/>
                <a:gd name="T19" fmla="*/ 2390 h 2669"/>
                <a:gd name="T20" fmla="*/ 11 w 657"/>
                <a:gd name="T21" fmla="*/ 2669 h 2669"/>
                <a:gd name="T22" fmla="*/ 7 w 657"/>
                <a:gd name="T23" fmla="*/ 2669 h 2669"/>
                <a:gd name="T24" fmla="*/ 15 w 657"/>
                <a:gd name="T25" fmla="*/ 20 h 2669"/>
                <a:gd name="T26" fmla="*/ 15 w 657"/>
                <a:gd name="T27" fmla="*/ 2650 h 2669"/>
                <a:gd name="T28" fmla="*/ 641 w 657"/>
                <a:gd name="T29" fmla="*/ 2378 h 2669"/>
                <a:gd name="T30" fmla="*/ 641 w 657"/>
                <a:gd name="T31" fmla="*/ 309 h 2669"/>
                <a:gd name="T32" fmla="*/ 15 w 657"/>
                <a:gd name="T33" fmla="*/ 20 h 2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7" h="2669">
                  <a:moveTo>
                    <a:pt x="7" y="2669"/>
                  </a:moveTo>
                  <a:cubicBezTo>
                    <a:pt x="6" y="2669"/>
                    <a:pt x="4" y="2669"/>
                    <a:pt x="3" y="2668"/>
                  </a:cubicBezTo>
                  <a:cubicBezTo>
                    <a:pt x="1" y="2667"/>
                    <a:pt x="0" y="2664"/>
                    <a:pt x="0" y="2661"/>
                  </a:cubicBezTo>
                  <a:cubicBezTo>
                    <a:pt x="0" y="8"/>
                    <a:pt x="0" y="8"/>
                    <a:pt x="0" y="8"/>
                  </a:cubicBezTo>
                  <a:cubicBezTo>
                    <a:pt x="0" y="5"/>
                    <a:pt x="1" y="3"/>
                    <a:pt x="3" y="1"/>
                  </a:cubicBezTo>
                  <a:cubicBezTo>
                    <a:pt x="5" y="0"/>
                    <a:pt x="8" y="0"/>
                    <a:pt x="11" y="1"/>
                  </a:cubicBezTo>
                  <a:cubicBezTo>
                    <a:pt x="652" y="297"/>
                    <a:pt x="652" y="297"/>
                    <a:pt x="652" y="297"/>
                  </a:cubicBezTo>
                  <a:cubicBezTo>
                    <a:pt x="655" y="299"/>
                    <a:pt x="657" y="301"/>
                    <a:pt x="657" y="304"/>
                  </a:cubicBezTo>
                  <a:cubicBezTo>
                    <a:pt x="657" y="2383"/>
                    <a:pt x="657" y="2383"/>
                    <a:pt x="657" y="2383"/>
                  </a:cubicBezTo>
                  <a:cubicBezTo>
                    <a:pt x="657" y="2386"/>
                    <a:pt x="655" y="2389"/>
                    <a:pt x="652" y="2390"/>
                  </a:cubicBezTo>
                  <a:cubicBezTo>
                    <a:pt x="11" y="2669"/>
                    <a:pt x="11" y="2669"/>
                    <a:pt x="11" y="2669"/>
                  </a:cubicBezTo>
                  <a:cubicBezTo>
                    <a:pt x="10" y="2669"/>
                    <a:pt x="8" y="2669"/>
                    <a:pt x="7" y="2669"/>
                  </a:cubicBezTo>
                  <a:close/>
                  <a:moveTo>
                    <a:pt x="15" y="20"/>
                  </a:moveTo>
                  <a:cubicBezTo>
                    <a:pt x="15" y="2650"/>
                    <a:pt x="15" y="2650"/>
                    <a:pt x="15" y="2650"/>
                  </a:cubicBezTo>
                  <a:cubicBezTo>
                    <a:pt x="641" y="2378"/>
                    <a:pt x="641" y="2378"/>
                    <a:pt x="641" y="2378"/>
                  </a:cubicBezTo>
                  <a:cubicBezTo>
                    <a:pt x="641" y="309"/>
                    <a:pt x="641" y="309"/>
                    <a:pt x="641" y="309"/>
                  </a:cubicBezTo>
                  <a:lnTo>
                    <a:pt x="15" y="20"/>
                  </a:lnTo>
                  <a:close/>
                </a:path>
              </a:pathLst>
            </a:custGeom>
            <a:solidFill>
              <a:srgbClr val="D1D2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p:nvSpPr>
          <p:spPr bwMode="auto">
            <a:xfrm>
              <a:off x="5211763" y="4164013"/>
              <a:ext cx="127000" cy="125413"/>
            </a:xfrm>
            <a:custGeom>
              <a:avLst/>
              <a:gdLst>
                <a:gd name="T0" fmla="*/ 68 w 135"/>
                <a:gd name="T1" fmla="*/ 134 h 134"/>
                <a:gd name="T2" fmla="*/ 0 w 135"/>
                <a:gd name="T3" fmla="*/ 67 h 134"/>
                <a:gd name="T4" fmla="*/ 68 w 135"/>
                <a:gd name="T5" fmla="*/ 0 h 134"/>
                <a:gd name="T6" fmla="*/ 135 w 135"/>
                <a:gd name="T7" fmla="*/ 67 h 134"/>
                <a:gd name="T8" fmla="*/ 68 w 135"/>
                <a:gd name="T9" fmla="*/ 134 h 134"/>
                <a:gd name="T10" fmla="*/ 68 w 135"/>
                <a:gd name="T11" fmla="*/ 15 h 134"/>
                <a:gd name="T12" fmla="*/ 16 w 135"/>
                <a:gd name="T13" fmla="*/ 67 h 134"/>
                <a:gd name="T14" fmla="*/ 68 w 135"/>
                <a:gd name="T15" fmla="*/ 119 h 134"/>
                <a:gd name="T16" fmla="*/ 119 w 135"/>
                <a:gd name="T17" fmla="*/ 67 h 134"/>
                <a:gd name="T18" fmla="*/ 68 w 135"/>
                <a:gd name="T19" fmla="*/ 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8" y="134"/>
                  </a:moveTo>
                  <a:cubicBezTo>
                    <a:pt x="31" y="134"/>
                    <a:pt x="0" y="104"/>
                    <a:pt x="0" y="67"/>
                  </a:cubicBezTo>
                  <a:cubicBezTo>
                    <a:pt x="0" y="30"/>
                    <a:pt x="31" y="0"/>
                    <a:pt x="68" y="0"/>
                  </a:cubicBezTo>
                  <a:cubicBezTo>
                    <a:pt x="105" y="0"/>
                    <a:pt x="135" y="30"/>
                    <a:pt x="135" y="67"/>
                  </a:cubicBezTo>
                  <a:cubicBezTo>
                    <a:pt x="135" y="104"/>
                    <a:pt x="105" y="134"/>
                    <a:pt x="68" y="134"/>
                  </a:cubicBezTo>
                  <a:close/>
                  <a:moveTo>
                    <a:pt x="68" y="15"/>
                  </a:moveTo>
                  <a:cubicBezTo>
                    <a:pt x="39" y="15"/>
                    <a:pt x="16" y="39"/>
                    <a:pt x="16" y="67"/>
                  </a:cubicBezTo>
                  <a:cubicBezTo>
                    <a:pt x="16" y="95"/>
                    <a:pt x="39" y="119"/>
                    <a:pt x="68" y="119"/>
                  </a:cubicBezTo>
                  <a:cubicBezTo>
                    <a:pt x="96" y="119"/>
                    <a:pt x="119" y="95"/>
                    <a:pt x="119" y="67"/>
                  </a:cubicBezTo>
                  <a:cubicBezTo>
                    <a:pt x="119" y="39"/>
                    <a:pt x="96" y="15"/>
                    <a:pt x="68" y="15"/>
                  </a:cubicBezTo>
                  <a:close/>
                </a:path>
              </a:pathLst>
            </a:custGeom>
            <a:solidFill>
              <a:srgbClr val="D1D2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4524375" y="3981451"/>
              <a:ext cx="514350" cy="469900"/>
            </a:xfrm>
            <a:custGeom>
              <a:avLst/>
              <a:gdLst>
                <a:gd name="T0" fmla="*/ 0 w 324"/>
                <a:gd name="T1" fmla="*/ 48 h 296"/>
                <a:gd name="T2" fmla="*/ 147 w 324"/>
                <a:gd name="T3" fmla="*/ 48 h 296"/>
                <a:gd name="T4" fmla="*/ 147 w 324"/>
                <a:gd name="T5" fmla="*/ 0 h 296"/>
                <a:gd name="T6" fmla="*/ 324 w 324"/>
                <a:gd name="T7" fmla="*/ 148 h 296"/>
                <a:gd name="T8" fmla="*/ 190 w 324"/>
                <a:gd name="T9" fmla="*/ 260 h 296"/>
                <a:gd name="T10" fmla="*/ 190 w 324"/>
                <a:gd name="T11" fmla="*/ 261 h 296"/>
                <a:gd name="T12" fmla="*/ 189 w 324"/>
                <a:gd name="T13" fmla="*/ 261 h 296"/>
                <a:gd name="T14" fmla="*/ 147 w 324"/>
                <a:gd name="T15" fmla="*/ 296 h 296"/>
                <a:gd name="T16" fmla="*/ 147 w 324"/>
                <a:gd name="T17" fmla="*/ 261 h 296"/>
                <a:gd name="T18" fmla="*/ 0 w 324"/>
                <a:gd name="T19" fmla="*/ 261 h 296"/>
                <a:gd name="T20" fmla="*/ 0 w 324"/>
                <a:gd name="T21" fmla="*/ 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96">
                  <a:moveTo>
                    <a:pt x="0" y="48"/>
                  </a:moveTo>
                  <a:lnTo>
                    <a:pt x="147" y="48"/>
                  </a:lnTo>
                  <a:lnTo>
                    <a:pt x="147" y="0"/>
                  </a:lnTo>
                  <a:lnTo>
                    <a:pt x="324" y="148"/>
                  </a:lnTo>
                  <a:lnTo>
                    <a:pt x="190" y="260"/>
                  </a:lnTo>
                  <a:lnTo>
                    <a:pt x="190" y="261"/>
                  </a:lnTo>
                  <a:lnTo>
                    <a:pt x="189" y="261"/>
                  </a:lnTo>
                  <a:lnTo>
                    <a:pt x="147" y="296"/>
                  </a:lnTo>
                  <a:lnTo>
                    <a:pt x="147" y="261"/>
                  </a:lnTo>
                  <a:lnTo>
                    <a:pt x="0" y="261"/>
                  </a:lnTo>
                  <a:lnTo>
                    <a:pt x="0" y="48"/>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13"/>
            <p:cNvSpPr>
              <a:spLocks noChangeArrowheads="1"/>
            </p:cNvSpPr>
            <p:nvPr/>
          </p:nvSpPr>
          <p:spPr bwMode="auto">
            <a:xfrm>
              <a:off x="3938588" y="3414713"/>
              <a:ext cx="311150" cy="346075"/>
            </a:xfrm>
            <a:prstGeom prst="ellipse">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4160838" y="3940176"/>
              <a:ext cx="479425" cy="488950"/>
            </a:xfrm>
            <a:custGeom>
              <a:avLst/>
              <a:gdLst>
                <a:gd name="T0" fmla="*/ 0 w 512"/>
                <a:gd name="T1" fmla="*/ 7 h 523"/>
                <a:gd name="T2" fmla="*/ 0 w 512"/>
                <a:gd name="T3" fmla="*/ 215 h 523"/>
                <a:gd name="T4" fmla="*/ 117 w 512"/>
                <a:gd name="T5" fmla="*/ 365 h 523"/>
                <a:gd name="T6" fmla="*/ 122 w 512"/>
                <a:gd name="T7" fmla="*/ 371 h 523"/>
                <a:gd name="T8" fmla="*/ 159 w 512"/>
                <a:gd name="T9" fmla="*/ 402 h 523"/>
                <a:gd name="T10" fmla="*/ 429 w 512"/>
                <a:gd name="T11" fmla="*/ 512 h 523"/>
                <a:gd name="T12" fmla="*/ 499 w 512"/>
                <a:gd name="T13" fmla="*/ 485 h 523"/>
                <a:gd name="T14" fmla="*/ 468 w 512"/>
                <a:gd name="T15" fmla="*/ 412 h 523"/>
                <a:gd name="T16" fmla="*/ 207 w 512"/>
                <a:gd name="T17" fmla="*/ 294 h 523"/>
                <a:gd name="T18" fmla="*/ 0 w 512"/>
                <a:gd name="T19" fmla="*/ 0 h 523"/>
                <a:gd name="T20" fmla="*/ 0 w 512"/>
                <a:gd name="T21" fmla="*/ 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2" h="523">
                  <a:moveTo>
                    <a:pt x="0" y="7"/>
                  </a:moveTo>
                  <a:cubicBezTo>
                    <a:pt x="0" y="215"/>
                    <a:pt x="0" y="215"/>
                    <a:pt x="0" y="215"/>
                  </a:cubicBezTo>
                  <a:cubicBezTo>
                    <a:pt x="117" y="365"/>
                    <a:pt x="117" y="365"/>
                    <a:pt x="117" y="365"/>
                  </a:cubicBezTo>
                  <a:cubicBezTo>
                    <a:pt x="122" y="371"/>
                    <a:pt x="122" y="371"/>
                    <a:pt x="122" y="371"/>
                  </a:cubicBezTo>
                  <a:cubicBezTo>
                    <a:pt x="132" y="384"/>
                    <a:pt x="145" y="396"/>
                    <a:pt x="159" y="402"/>
                  </a:cubicBezTo>
                  <a:cubicBezTo>
                    <a:pt x="429" y="512"/>
                    <a:pt x="429" y="512"/>
                    <a:pt x="429" y="512"/>
                  </a:cubicBezTo>
                  <a:cubicBezTo>
                    <a:pt x="456" y="523"/>
                    <a:pt x="486" y="511"/>
                    <a:pt x="499" y="485"/>
                  </a:cubicBezTo>
                  <a:cubicBezTo>
                    <a:pt x="512" y="458"/>
                    <a:pt x="499" y="426"/>
                    <a:pt x="468" y="412"/>
                  </a:cubicBezTo>
                  <a:cubicBezTo>
                    <a:pt x="207" y="294"/>
                    <a:pt x="207" y="294"/>
                    <a:pt x="207" y="294"/>
                  </a:cubicBezTo>
                  <a:cubicBezTo>
                    <a:pt x="0" y="0"/>
                    <a:pt x="0" y="0"/>
                    <a:pt x="0" y="0"/>
                  </a:cubicBezTo>
                  <a:cubicBezTo>
                    <a:pt x="0" y="2"/>
                    <a:pt x="0" y="4"/>
                    <a:pt x="0" y="7"/>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3436937" y="3808413"/>
              <a:ext cx="1230313" cy="1798638"/>
            </a:xfrm>
            <a:custGeom>
              <a:avLst/>
              <a:gdLst>
                <a:gd name="T0" fmla="*/ 1314 w 1318"/>
                <a:gd name="T1" fmla="*/ 1799 h 1924"/>
                <a:gd name="T2" fmla="*/ 1281 w 1318"/>
                <a:gd name="T3" fmla="*/ 1789 h 1924"/>
                <a:gd name="T4" fmla="*/ 1179 w 1318"/>
                <a:gd name="T5" fmla="*/ 1781 h 1924"/>
                <a:gd name="T6" fmla="*/ 1090 w 1318"/>
                <a:gd name="T7" fmla="*/ 1742 h 1924"/>
                <a:gd name="T8" fmla="*/ 1090 w 1318"/>
                <a:gd name="T9" fmla="*/ 1742 h 1924"/>
                <a:gd name="T10" fmla="*/ 954 w 1318"/>
                <a:gd name="T11" fmla="*/ 1205 h 1924"/>
                <a:gd name="T12" fmla="*/ 951 w 1318"/>
                <a:gd name="T13" fmla="*/ 1197 h 1924"/>
                <a:gd name="T14" fmla="*/ 940 w 1318"/>
                <a:gd name="T15" fmla="*/ 1176 h 1924"/>
                <a:gd name="T16" fmla="*/ 738 w 1318"/>
                <a:gd name="T17" fmla="*/ 767 h 1924"/>
                <a:gd name="T18" fmla="*/ 738 w 1318"/>
                <a:gd name="T19" fmla="*/ 147 h 1924"/>
                <a:gd name="T20" fmla="*/ 591 w 1318"/>
                <a:gd name="T21" fmla="*/ 0 h 1924"/>
                <a:gd name="T22" fmla="*/ 530 w 1318"/>
                <a:gd name="T23" fmla="*/ 0 h 1924"/>
                <a:gd name="T24" fmla="*/ 413 w 1318"/>
                <a:gd name="T25" fmla="*/ 59 h 1924"/>
                <a:gd name="T26" fmla="*/ 129 w 1318"/>
                <a:gd name="T27" fmla="*/ 289 h 1924"/>
                <a:gd name="T28" fmla="*/ 125 w 1318"/>
                <a:gd name="T29" fmla="*/ 293 h 1924"/>
                <a:gd name="T30" fmla="*/ 107 w 1318"/>
                <a:gd name="T31" fmla="*/ 320 h 1924"/>
                <a:gd name="T32" fmla="*/ 8 w 1318"/>
                <a:gd name="T33" fmla="*/ 659 h 1924"/>
                <a:gd name="T34" fmla="*/ 42 w 1318"/>
                <a:gd name="T35" fmla="*/ 724 h 1924"/>
                <a:gd name="T36" fmla="*/ 108 w 1318"/>
                <a:gd name="T37" fmla="*/ 690 h 1924"/>
                <a:gd name="T38" fmla="*/ 211 w 1318"/>
                <a:gd name="T39" fmla="*/ 376 h 1924"/>
                <a:gd name="T40" fmla="*/ 383 w 1318"/>
                <a:gd name="T41" fmla="*/ 276 h 1924"/>
                <a:gd name="T42" fmla="*/ 383 w 1318"/>
                <a:gd name="T43" fmla="*/ 811 h 1924"/>
                <a:gd name="T44" fmla="*/ 428 w 1318"/>
                <a:gd name="T45" fmla="*/ 916 h 1924"/>
                <a:gd name="T46" fmla="*/ 428 w 1318"/>
                <a:gd name="T47" fmla="*/ 916 h 1924"/>
                <a:gd name="T48" fmla="*/ 430 w 1318"/>
                <a:gd name="T49" fmla="*/ 918 h 1924"/>
                <a:gd name="T50" fmla="*/ 435 w 1318"/>
                <a:gd name="T51" fmla="*/ 922 h 1924"/>
                <a:gd name="T52" fmla="*/ 528 w 1318"/>
                <a:gd name="T53" fmla="*/ 1005 h 1924"/>
                <a:gd name="T54" fmla="*/ 789 w 1318"/>
                <a:gd name="T55" fmla="*/ 1269 h 1924"/>
                <a:gd name="T56" fmla="*/ 922 w 1318"/>
                <a:gd name="T57" fmla="*/ 1794 h 1924"/>
                <a:gd name="T58" fmla="*/ 939 w 1318"/>
                <a:gd name="T59" fmla="*/ 1861 h 1924"/>
                <a:gd name="T60" fmla="*/ 961 w 1318"/>
                <a:gd name="T61" fmla="*/ 1909 h 1924"/>
                <a:gd name="T62" fmla="*/ 1019 w 1318"/>
                <a:gd name="T63" fmla="*/ 1913 h 1924"/>
                <a:gd name="T64" fmla="*/ 1128 w 1318"/>
                <a:gd name="T65" fmla="*/ 1873 h 1924"/>
                <a:gd name="T66" fmla="*/ 1297 w 1318"/>
                <a:gd name="T67" fmla="*/ 1829 h 1924"/>
                <a:gd name="T68" fmla="*/ 1314 w 1318"/>
                <a:gd name="T69" fmla="*/ 1799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8" h="1924">
                  <a:moveTo>
                    <a:pt x="1314" y="1799"/>
                  </a:moveTo>
                  <a:cubicBezTo>
                    <a:pt x="1310" y="1787"/>
                    <a:pt x="1298" y="1789"/>
                    <a:pt x="1281" y="1789"/>
                  </a:cubicBezTo>
                  <a:cubicBezTo>
                    <a:pt x="1263" y="1788"/>
                    <a:pt x="1211" y="1791"/>
                    <a:pt x="1179" y="1781"/>
                  </a:cubicBezTo>
                  <a:cubicBezTo>
                    <a:pt x="1148" y="1770"/>
                    <a:pt x="1107" y="1772"/>
                    <a:pt x="1090" y="1742"/>
                  </a:cubicBezTo>
                  <a:cubicBezTo>
                    <a:pt x="1090" y="1742"/>
                    <a:pt x="1090" y="1742"/>
                    <a:pt x="1090" y="1742"/>
                  </a:cubicBezTo>
                  <a:cubicBezTo>
                    <a:pt x="954" y="1205"/>
                    <a:pt x="954" y="1205"/>
                    <a:pt x="954" y="1205"/>
                  </a:cubicBezTo>
                  <a:cubicBezTo>
                    <a:pt x="953" y="1202"/>
                    <a:pt x="952" y="1200"/>
                    <a:pt x="951" y="1197"/>
                  </a:cubicBezTo>
                  <a:cubicBezTo>
                    <a:pt x="940" y="1176"/>
                    <a:pt x="940" y="1176"/>
                    <a:pt x="940" y="1176"/>
                  </a:cubicBezTo>
                  <a:cubicBezTo>
                    <a:pt x="738" y="767"/>
                    <a:pt x="738" y="767"/>
                    <a:pt x="738" y="767"/>
                  </a:cubicBezTo>
                  <a:cubicBezTo>
                    <a:pt x="738" y="147"/>
                    <a:pt x="738" y="147"/>
                    <a:pt x="738" y="147"/>
                  </a:cubicBezTo>
                  <a:cubicBezTo>
                    <a:pt x="738" y="66"/>
                    <a:pt x="672" y="0"/>
                    <a:pt x="591" y="0"/>
                  </a:cubicBezTo>
                  <a:cubicBezTo>
                    <a:pt x="530" y="0"/>
                    <a:pt x="530" y="0"/>
                    <a:pt x="530" y="0"/>
                  </a:cubicBezTo>
                  <a:cubicBezTo>
                    <a:pt x="482" y="0"/>
                    <a:pt x="440" y="23"/>
                    <a:pt x="413" y="59"/>
                  </a:cubicBezTo>
                  <a:cubicBezTo>
                    <a:pt x="129" y="289"/>
                    <a:pt x="129" y="289"/>
                    <a:pt x="129" y="289"/>
                  </a:cubicBezTo>
                  <a:cubicBezTo>
                    <a:pt x="125" y="293"/>
                    <a:pt x="125" y="293"/>
                    <a:pt x="125" y="293"/>
                  </a:cubicBezTo>
                  <a:cubicBezTo>
                    <a:pt x="116" y="300"/>
                    <a:pt x="110" y="309"/>
                    <a:pt x="107" y="320"/>
                  </a:cubicBezTo>
                  <a:cubicBezTo>
                    <a:pt x="8" y="659"/>
                    <a:pt x="8" y="659"/>
                    <a:pt x="8" y="659"/>
                  </a:cubicBezTo>
                  <a:cubicBezTo>
                    <a:pt x="0" y="686"/>
                    <a:pt x="15" y="715"/>
                    <a:pt x="42" y="724"/>
                  </a:cubicBezTo>
                  <a:cubicBezTo>
                    <a:pt x="70" y="733"/>
                    <a:pt x="99" y="718"/>
                    <a:pt x="108" y="690"/>
                  </a:cubicBezTo>
                  <a:cubicBezTo>
                    <a:pt x="211" y="376"/>
                    <a:pt x="211" y="376"/>
                    <a:pt x="211" y="376"/>
                  </a:cubicBezTo>
                  <a:cubicBezTo>
                    <a:pt x="383" y="276"/>
                    <a:pt x="383" y="276"/>
                    <a:pt x="383" y="276"/>
                  </a:cubicBezTo>
                  <a:cubicBezTo>
                    <a:pt x="383" y="811"/>
                    <a:pt x="383" y="811"/>
                    <a:pt x="383" y="811"/>
                  </a:cubicBezTo>
                  <a:cubicBezTo>
                    <a:pt x="383" y="852"/>
                    <a:pt x="401" y="890"/>
                    <a:pt x="428" y="916"/>
                  </a:cubicBezTo>
                  <a:cubicBezTo>
                    <a:pt x="428" y="916"/>
                    <a:pt x="428" y="916"/>
                    <a:pt x="428" y="916"/>
                  </a:cubicBezTo>
                  <a:cubicBezTo>
                    <a:pt x="429" y="917"/>
                    <a:pt x="429" y="918"/>
                    <a:pt x="430" y="918"/>
                  </a:cubicBezTo>
                  <a:cubicBezTo>
                    <a:pt x="432" y="920"/>
                    <a:pt x="433" y="921"/>
                    <a:pt x="435" y="922"/>
                  </a:cubicBezTo>
                  <a:cubicBezTo>
                    <a:pt x="462" y="947"/>
                    <a:pt x="498" y="974"/>
                    <a:pt x="528" y="1005"/>
                  </a:cubicBezTo>
                  <a:cubicBezTo>
                    <a:pt x="789" y="1269"/>
                    <a:pt x="789" y="1269"/>
                    <a:pt x="789" y="1269"/>
                  </a:cubicBezTo>
                  <a:cubicBezTo>
                    <a:pt x="922" y="1794"/>
                    <a:pt x="922" y="1794"/>
                    <a:pt x="922" y="1794"/>
                  </a:cubicBezTo>
                  <a:cubicBezTo>
                    <a:pt x="922" y="1794"/>
                    <a:pt x="938" y="1849"/>
                    <a:pt x="939" y="1861"/>
                  </a:cubicBezTo>
                  <a:cubicBezTo>
                    <a:pt x="940" y="1872"/>
                    <a:pt x="948" y="1903"/>
                    <a:pt x="961" y="1909"/>
                  </a:cubicBezTo>
                  <a:cubicBezTo>
                    <a:pt x="975" y="1914"/>
                    <a:pt x="991" y="1924"/>
                    <a:pt x="1019" y="1913"/>
                  </a:cubicBezTo>
                  <a:cubicBezTo>
                    <a:pt x="1047" y="1902"/>
                    <a:pt x="1099" y="1881"/>
                    <a:pt x="1128" y="1873"/>
                  </a:cubicBezTo>
                  <a:cubicBezTo>
                    <a:pt x="1156" y="1866"/>
                    <a:pt x="1278" y="1838"/>
                    <a:pt x="1297" y="1829"/>
                  </a:cubicBezTo>
                  <a:cubicBezTo>
                    <a:pt x="1316" y="1819"/>
                    <a:pt x="1318" y="1811"/>
                    <a:pt x="1314" y="1799"/>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3606800" y="4689476"/>
              <a:ext cx="369888" cy="911225"/>
            </a:xfrm>
            <a:custGeom>
              <a:avLst/>
              <a:gdLst>
                <a:gd name="T0" fmla="*/ 396 w 396"/>
                <a:gd name="T1" fmla="*/ 163 h 975"/>
                <a:gd name="T2" fmla="*/ 211 w 396"/>
                <a:gd name="T3" fmla="*/ 0 h 975"/>
                <a:gd name="T4" fmla="*/ 22 w 396"/>
                <a:gd name="T5" fmla="*/ 748 h 975"/>
                <a:gd name="T6" fmla="*/ 8 w 396"/>
                <a:gd name="T7" fmla="*/ 805 h 975"/>
                <a:gd name="T8" fmla="*/ 19 w 396"/>
                <a:gd name="T9" fmla="*/ 851 h 975"/>
                <a:gd name="T10" fmla="*/ 99 w 396"/>
                <a:gd name="T11" fmla="*/ 886 h 975"/>
                <a:gd name="T12" fmla="*/ 205 w 396"/>
                <a:gd name="T13" fmla="*/ 950 h 975"/>
                <a:gd name="T14" fmla="*/ 270 w 396"/>
                <a:gd name="T15" fmla="*/ 975 h 975"/>
                <a:gd name="T16" fmla="*/ 294 w 396"/>
                <a:gd name="T17" fmla="*/ 950 h 975"/>
                <a:gd name="T18" fmla="*/ 265 w 396"/>
                <a:gd name="T19" fmla="*/ 904 h 975"/>
                <a:gd name="T20" fmla="*/ 211 w 396"/>
                <a:gd name="T21" fmla="*/ 862 h 975"/>
                <a:gd name="T22" fmla="*/ 193 w 396"/>
                <a:gd name="T23" fmla="*/ 806 h 975"/>
                <a:gd name="T24" fmla="*/ 210 w 396"/>
                <a:gd name="T25" fmla="*/ 721 h 975"/>
                <a:gd name="T26" fmla="*/ 396 w 396"/>
                <a:gd name="T27" fmla="*/ 163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975">
                  <a:moveTo>
                    <a:pt x="396" y="163"/>
                  </a:moveTo>
                  <a:cubicBezTo>
                    <a:pt x="211" y="0"/>
                    <a:pt x="211" y="0"/>
                    <a:pt x="211" y="0"/>
                  </a:cubicBezTo>
                  <a:cubicBezTo>
                    <a:pt x="211" y="0"/>
                    <a:pt x="61" y="665"/>
                    <a:pt x="22" y="748"/>
                  </a:cubicBezTo>
                  <a:cubicBezTo>
                    <a:pt x="22" y="748"/>
                    <a:pt x="12" y="789"/>
                    <a:pt x="8" y="805"/>
                  </a:cubicBezTo>
                  <a:cubicBezTo>
                    <a:pt x="4" y="822"/>
                    <a:pt x="0" y="841"/>
                    <a:pt x="19" y="851"/>
                  </a:cubicBezTo>
                  <a:cubicBezTo>
                    <a:pt x="38" y="861"/>
                    <a:pt x="80" y="877"/>
                    <a:pt x="99" y="886"/>
                  </a:cubicBezTo>
                  <a:cubicBezTo>
                    <a:pt x="118" y="894"/>
                    <a:pt x="172" y="934"/>
                    <a:pt x="205" y="950"/>
                  </a:cubicBezTo>
                  <a:cubicBezTo>
                    <a:pt x="237" y="966"/>
                    <a:pt x="256" y="975"/>
                    <a:pt x="270" y="975"/>
                  </a:cubicBezTo>
                  <a:cubicBezTo>
                    <a:pt x="284" y="975"/>
                    <a:pt x="295" y="958"/>
                    <a:pt x="294" y="950"/>
                  </a:cubicBezTo>
                  <a:cubicBezTo>
                    <a:pt x="294" y="942"/>
                    <a:pt x="287" y="918"/>
                    <a:pt x="265" y="904"/>
                  </a:cubicBezTo>
                  <a:cubicBezTo>
                    <a:pt x="243" y="890"/>
                    <a:pt x="215" y="871"/>
                    <a:pt x="211" y="862"/>
                  </a:cubicBezTo>
                  <a:cubicBezTo>
                    <a:pt x="207" y="852"/>
                    <a:pt x="195" y="823"/>
                    <a:pt x="193" y="806"/>
                  </a:cubicBezTo>
                  <a:cubicBezTo>
                    <a:pt x="193" y="806"/>
                    <a:pt x="189" y="783"/>
                    <a:pt x="210" y="721"/>
                  </a:cubicBezTo>
                  <a:cubicBezTo>
                    <a:pt x="230" y="659"/>
                    <a:pt x="396" y="163"/>
                    <a:pt x="396" y="163"/>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77673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0335A"/>
                </a:solidFill>
              </a:rPr>
              <a:t>Challenge 1: Getting Enough Fathers</a:t>
            </a:r>
            <a:endParaRPr lang="en-US" dirty="0">
              <a:solidFill>
                <a:srgbClr val="10335A"/>
              </a:solidFill>
            </a:endParaRPr>
          </a:p>
        </p:txBody>
      </p:sp>
      <p:sp>
        <p:nvSpPr>
          <p:cNvPr id="3" name="Text Placeholder 2"/>
          <p:cNvSpPr>
            <a:spLocks noGrp="1"/>
          </p:cNvSpPr>
          <p:nvPr>
            <p:ph type="body" sz="quarter" idx="11"/>
          </p:nvPr>
        </p:nvSpPr>
        <p:spPr/>
        <p:txBody>
          <a:bodyPr>
            <a:normAutofit/>
          </a:bodyPr>
          <a:lstStyle/>
          <a:p>
            <a:pPr>
              <a:buClr>
                <a:srgbClr val="004148"/>
              </a:buClr>
            </a:pPr>
            <a:r>
              <a:rPr lang="en-US" sz="2000" dirty="0" smtClean="0">
                <a:solidFill>
                  <a:srgbClr val="10335A"/>
                </a:solidFill>
              </a:rPr>
              <a:t>Programs need to </a:t>
            </a:r>
            <a:r>
              <a:rPr lang="en-US" sz="2000" dirty="0" smtClean="0">
                <a:solidFill>
                  <a:schemeClr val="tx2"/>
                </a:solidFill>
              </a:rPr>
              <a:t>recruit more fathers than they will serve</a:t>
            </a:r>
          </a:p>
          <a:p>
            <a:pPr lvl="1">
              <a:buClr>
                <a:srgbClr val="004148"/>
              </a:buClr>
            </a:pPr>
            <a:r>
              <a:rPr lang="en-US" sz="2000" b="0" dirty="0" smtClean="0">
                <a:solidFill>
                  <a:srgbClr val="10335A"/>
                </a:solidFill>
                <a:latin typeface="+mn-lt"/>
              </a:rPr>
              <a:t>Enough for the program group</a:t>
            </a:r>
          </a:p>
          <a:p>
            <a:pPr lvl="1">
              <a:buClr>
                <a:srgbClr val="004148"/>
              </a:buClr>
            </a:pPr>
            <a:r>
              <a:rPr lang="en-US" sz="2000" b="0" dirty="0" smtClean="0">
                <a:solidFill>
                  <a:srgbClr val="10335A"/>
                </a:solidFill>
                <a:latin typeface="+mn-lt"/>
              </a:rPr>
              <a:t>Enough to create a control group</a:t>
            </a:r>
            <a:endParaRPr lang="en-US" sz="2000" b="0" dirty="0">
              <a:solidFill>
                <a:srgbClr val="10335A"/>
              </a:solidFill>
              <a:latin typeface="+mn-lt"/>
            </a:endParaRPr>
          </a:p>
          <a:p>
            <a:pPr>
              <a:buClr>
                <a:srgbClr val="004148"/>
              </a:buClr>
            </a:pPr>
            <a:r>
              <a:rPr lang="en-US" sz="2000" dirty="0" smtClean="0">
                <a:solidFill>
                  <a:srgbClr val="10335A"/>
                </a:solidFill>
              </a:rPr>
              <a:t>Don’t underestimate the effort it will take to increase your recruitment efforts! </a:t>
            </a:r>
          </a:p>
          <a:p>
            <a:pPr>
              <a:buClr>
                <a:srgbClr val="004148"/>
              </a:buClr>
            </a:pPr>
            <a:r>
              <a:rPr lang="en-US" sz="2000" dirty="0" smtClean="0">
                <a:solidFill>
                  <a:srgbClr val="10335A"/>
                </a:solidFill>
              </a:rPr>
              <a:t>Two main recruitment sources for PACT </a:t>
            </a:r>
            <a:r>
              <a:rPr lang="en-US" sz="2000" dirty="0" err="1" smtClean="0">
                <a:solidFill>
                  <a:srgbClr val="10335A"/>
                </a:solidFill>
              </a:rPr>
              <a:t>RF</a:t>
            </a:r>
            <a:r>
              <a:rPr lang="en-US" sz="2000" dirty="0" smtClean="0">
                <a:solidFill>
                  <a:srgbClr val="10335A"/>
                </a:solidFill>
              </a:rPr>
              <a:t> programs:</a:t>
            </a:r>
          </a:p>
          <a:p>
            <a:pPr lvl="1">
              <a:buClr>
                <a:srgbClr val="004148"/>
              </a:buClr>
            </a:pPr>
            <a:r>
              <a:rPr lang="en-US" sz="2000" b="0" dirty="0" smtClean="0">
                <a:solidFill>
                  <a:srgbClr val="10335A"/>
                </a:solidFill>
                <a:latin typeface="+mn-lt"/>
              </a:rPr>
              <a:t>Referral partners</a:t>
            </a:r>
          </a:p>
          <a:p>
            <a:pPr lvl="1">
              <a:buClr>
                <a:srgbClr val="004148"/>
              </a:buClr>
            </a:pPr>
            <a:r>
              <a:rPr lang="en-US" sz="2000" b="0" dirty="0" smtClean="0">
                <a:solidFill>
                  <a:srgbClr val="10335A"/>
                </a:solidFill>
                <a:latin typeface="+mn-lt"/>
              </a:rPr>
              <a:t>Street outreach</a:t>
            </a: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2454914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20" y="162672"/>
            <a:ext cx="8454680" cy="648223"/>
          </a:xfrm>
        </p:spPr>
        <p:txBody>
          <a:bodyPr>
            <a:normAutofit/>
          </a:bodyPr>
          <a:lstStyle/>
          <a:p>
            <a:r>
              <a:rPr lang="en-US" dirty="0" smtClean="0">
                <a:solidFill>
                  <a:srgbClr val="10335A"/>
                </a:solidFill>
              </a:rPr>
              <a:t>Referrals from Partners</a:t>
            </a:r>
            <a:endParaRPr lang="en-US" dirty="0">
              <a:solidFill>
                <a:srgbClr val="10335A"/>
              </a:solidFill>
            </a:endParaRPr>
          </a:p>
        </p:txBody>
      </p:sp>
      <p:sp>
        <p:nvSpPr>
          <p:cNvPr id="3" name="Text Placeholder 2"/>
          <p:cNvSpPr>
            <a:spLocks noGrp="1"/>
          </p:cNvSpPr>
          <p:nvPr>
            <p:ph type="body" sz="quarter" idx="11"/>
          </p:nvPr>
        </p:nvSpPr>
        <p:spPr/>
        <p:txBody>
          <a:bodyPr>
            <a:normAutofit/>
          </a:bodyPr>
          <a:lstStyle/>
          <a:p>
            <a:pPr>
              <a:buClr>
                <a:srgbClr val="004148"/>
              </a:buClr>
            </a:pPr>
            <a:r>
              <a:rPr lang="en-US" sz="2000" dirty="0" smtClean="0">
                <a:solidFill>
                  <a:srgbClr val="10335A"/>
                </a:solidFill>
              </a:rPr>
              <a:t>Consider how the RF program can meet the needs of referral partners</a:t>
            </a:r>
          </a:p>
          <a:p>
            <a:pPr lvl="1">
              <a:buClr>
                <a:srgbClr val="004148"/>
              </a:buClr>
            </a:pPr>
            <a:r>
              <a:rPr lang="en-US" sz="2000" b="0" dirty="0" smtClean="0">
                <a:solidFill>
                  <a:srgbClr val="10335A"/>
                </a:solidFill>
                <a:latin typeface="+mn-lt"/>
              </a:rPr>
              <a:t>Are services needed for the fathers they refer (e.g. a condition of parole)?</a:t>
            </a:r>
          </a:p>
          <a:p>
            <a:pPr>
              <a:buClr>
                <a:srgbClr val="004148"/>
              </a:buClr>
            </a:pPr>
            <a:r>
              <a:rPr lang="en-US" sz="2000" dirty="0" smtClean="0">
                <a:solidFill>
                  <a:srgbClr val="10335A"/>
                </a:solidFill>
              </a:rPr>
              <a:t>Assess whether existing partnerships can increase number of men referred</a:t>
            </a:r>
          </a:p>
          <a:p>
            <a:pPr lvl="1">
              <a:buClr>
                <a:srgbClr val="004148"/>
              </a:buClr>
            </a:pPr>
            <a:r>
              <a:rPr lang="en-US" sz="2000" b="0" dirty="0" smtClean="0">
                <a:solidFill>
                  <a:srgbClr val="10335A"/>
                </a:solidFill>
                <a:latin typeface="+mn-lt"/>
              </a:rPr>
              <a:t>Do they focus on particular subpopulations? Geographic areas? Could they expand these areas?</a:t>
            </a:r>
          </a:p>
          <a:p>
            <a:pPr marL="228600" lvl="1">
              <a:spcBef>
                <a:spcPts val="1000"/>
              </a:spcBef>
              <a:spcAft>
                <a:spcPts val="600"/>
              </a:spcAft>
              <a:buClr>
                <a:srgbClr val="004148"/>
              </a:buClr>
              <a:buSzPct val="115000"/>
              <a:buFont typeface="Arial"/>
              <a:buChar char="•"/>
            </a:pPr>
            <a:r>
              <a:rPr lang="en-US" sz="2000" dirty="0">
                <a:solidFill>
                  <a:srgbClr val="10335A"/>
                </a:solidFill>
              </a:rPr>
              <a:t>Use multiple referral partners</a:t>
            </a:r>
          </a:p>
          <a:p>
            <a:pPr lvl="1">
              <a:buClr>
                <a:srgbClr val="004148"/>
              </a:buClr>
            </a:pPr>
            <a:r>
              <a:rPr lang="en-US" sz="2000" b="0" dirty="0" smtClean="0">
                <a:solidFill>
                  <a:srgbClr val="10335A"/>
                </a:solidFill>
                <a:latin typeface="+mn-lt"/>
              </a:rPr>
              <a:t>Sometimes sources eventually “dry up”</a:t>
            </a: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75424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335A"/>
                </a:solidFill>
              </a:rPr>
              <a:t>Street Outreach</a:t>
            </a:r>
            <a:endParaRPr lang="en-US" dirty="0">
              <a:solidFill>
                <a:srgbClr val="10335A"/>
              </a:solidFill>
            </a:endParaRPr>
          </a:p>
        </p:txBody>
      </p:sp>
      <p:sp>
        <p:nvSpPr>
          <p:cNvPr id="3" name="Text Placeholder 2"/>
          <p:cNvSpPr>
            <a:spLocks noGrp="1"/>
          </p:cNvSpPr>
          <p:nvPr>
            <p:ph type="body" sz="quarter" idx="11"/>
          </p:nvPr>
        </p:nvSpPr>
        <p:spPr/>
        <p:txBody>
          <a:bodyPr/>
          <a:lstStyle/>
          <a:p>
            <a:pPr>
              <a:buClr>
                <a:srgbClr val="004148"/>
              </a:buClr>
            </a:pPr>
            <a:r>
              <a:rPr lang="en-US" sz="2000" dirty="0" smtClean="0">
                <a:solidFill>
                  <a:srgbClr val="002060"/>
                </a:solidFill>
              </a:rPr>
              <a:t>In PACT, staff in RF programs actively recruit men where they convene</a:t>
            </a:r>
            <a:endParaRPr lang="en-US" sz="2000" dirty="0" smtClean="0">
              <a:solidFill>
                <a:srgbClr val="FF0000"/>
              </a:solidFill>
            </a:endParaRPr>
          </a:p>
          <a:p>
            <a:pPr>
              <a:buClr>
                <a:srgbClr val="004148"/>
              </a:buClr>
            </a:pPr>
            <a:r>
              <a:rPr lang="en-US" sz="2000" dirty="0" smtClean="0">
                <a:solidFill>
                  <a:srgbClr val="10335A"/>
                </a:solidFill>
              </a:rPr>
              <a:t>Identify staff with personalities and interest in hitting the streets</a:t>
            </a:r>
          </a:p>
          <a:p>
            <a:pPr lvl="1">
              <a:buClr>
                <a:srgbClr val="004148"/>
              </a:buClr>
            </a:pPr>
            <a:r>
              <a:rPr lang="en-US" sz="2000" b="0" dirty="0" smtClean="0">
                <a:solidFill>
                  <a:srgbClr val="10335A"/>
                </a:solidFill>
                <a:latin typeface="+mn-lt"/>
              </a:rPr>
              <a:t>Outgoing personality, persistence, willingness to make recruitment a 24-hour job, salesmanship</a:t>
            </a:r>
          </a:p>
          <a:p>
            <a:pPr lvl="1">
              <a:buClr>
                <a:srgbClr val="004148"/>
              </a:buClr>
            </a:pPr>
            <a:r>
              <a:rPr lang="en-US" sz="2000" b="0" dirty="0" smtClean="0">
                <a:solidFill>
                  <a:srgbClr val="10335A"/>
                </a:solidFill>
                <a:latin typeface="+mn-lt"/>
              </a:rPr>
              <a:t>Consider whether to have dedicated recruiters or to ask staff in multiple roles to help out</a:t>
            </a:r>
          </a:p>
          <a:p>
            <a:pPr lvl="1">
              <a:buClr>
                <a:srgbClr val="004148"/>
              </a:buClr>
            </a:pPr>
            <a:r>
              <a:rPr lang="en-US" sz="2000" b="0" dirty="0" smtClean="0">
                <a:solidFill>
                  <a:srgbClr val="10335A"/>
                </a:solidFill>
                <a:latin typeface="+mn-lt"/>
              </a:rPr>
              <a:t>Consider program graduates as street recruiters</a:t>
            </a:r>
          </a:p>
          <a:p>
            <a:pPr>
              <a:buClr>
                <a:srgbClr val="004148"/>
              </a:buClr>
            </a:pPr>
            <a:r>
              <a:rPr lang="en-US" sz="2000" dirty="0" smtClean="0">
                <a:solidFill>
                  <a:srgbClr val="10335A"/>
                </a:solidFill>
              </a:rPr>
              <a:t>Identify locations where there may be men in need of services</a:t>
            </a:r>
          </a:p>
          <a:p>
            <a:pPr lvl="1">
              <a:buClr>
                <a:srgbClr val="004148"/>
              </a:buClr>
            </a:pPr>
            <a:r>
              <a:rPr lang="en-US" sz="2000" b="0" dirty="0" smtClean="0">
                <a:solidFill>
                  <a:srgbClr val="10335A"/>
                </a:solidFill>
                <a:latin typeface="+mn-lt"/>
              </a:rPr>
              <a:t>Courts, child support offices, shelters</a:t>
            </a:r>
          </a:p>
          <a:p>
            <a:pPr lvl="1">
              <a:buClr>
                <a:srgbClr val="004148"/>
              </a:buClr>
            </a:pPr>
            <a:r>
              <a:rPr lang="en-US" sz="2000" b="0" dirty="0" smtClean="0">
                <a:solidFill>
                  <a:srgbClr val="10335A"/>
                </a:solidFill>
                <a:latin typeface="+mn-lt"/>
              </a:rPr>
              <a:t>Places where men congregate (e.g. bars, barbershops)</a:t>
            </a:r>
          </a:p>
          <a:p>
            <a:pPr lvl="1">
              <a:buClr>
                <a:srgbClr val="004148"/>
              </a:buClr>
            </a:pPr>
            <a:r>
              <a:rPr lang="en-US" sz="2000" b="0" dirty="0" smtClean="0">
                <a:solidFill>
                  <a:srgbClr val="10335A"/>
                </a:solidFill>
                <a:latin typeface="+mn-lt"/>
              </a:rPr>
              <a:t>Public spaces (e.g. buses, parks)</a:t>
            </a:r>
          </a:p>
          <a:p>
            <a:pPr marL="228600" lvl="1" indent="0">
              <a:buClr>
                <a:srgbClr val="004148"/>
              </a:buClr>
              <a:buNone/>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2307352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0335A"/>
                </a:solidFill>
              </a:rPr>
              <a:t>Challenge 2: Getting the Right Fathers</a:t>
            </a:r>
            <a:endParaRPr lang="en-US" dirty="0">
              <a:solidFill>
                <a:srgbClr val="10335A"/>
              </a:solidFill>
            </a:endParaRPr>
          </a:p>
        </p:txBody>
      </p:sp>
      <p:sp>
        <p:nvSpPr>
          <p:cNvPr id="3" name="Text Placeholder 2"/>
          <p:cNvSpPr>
            <a:spLocks noGrp="1"/>
          </p:cNvSpPr>
          <p:nvPr>
            <p:ph type="body" sz="quarter" idx="11"/>
          </p:nvPr>
        </p:nvSpPr>
        <p:spPr/>
        <p:txBody>
          <a:bodyPr/>
          <a:lstStyle/>
          <a:p>
            <a:pPr>
              <a:buClr>
                <a:srgbClr val="004148"/>
              </a:buClr>
            </a:pPr>
            <a:r>
              <a:rPr lang="en-US" sz="2000" dirty="0" smtClean="0">
                <a:solidFill>
                  <a:srgbClr val="10335A"/>
                </a:solidFill>
              </a:rPr>
              <a:t>For an evaluation, important </a:t>
            </a:r>
            <a:r>
              <a:rPr lang="en-US" sz="2000" dirty="0">
                <a:solidFill>
                  <a:srgbClr val="10335A"/>
                </a:solidFill>
              </a:rPr>
              <a:t>to balance meeting recruitment numbers and bringing in men who are </a:t>
            </a:r>
            <a:r>
              <a:rPr lang="en-US" sz="2000" dirty="0" smtClean="0">
                <a:solidFill>
                  <a:srgbClr val="10335A"/>
                </a:solidFill>
              </a:rPr>
              <a:t>likely to participate </a:t>
            </a:r>
            <a:endParaRPr lang="en-US" sz="2000" dirty="0">
              <a:solidFill>
                <a:srgbClr val="10335A"/>
              </a:solidFill>
            </a:endParaRPr>
          </a:p>
          <a:p>
            <a:pPr lvl="1">
              <a:buClr>
                <a:srgbClr val="004148"/>
              </a:buClr>
            </a:pPr>
            <a:r>
              <a:rPr lang="en-US" sz="2000" b="0" dirty="0" smtClean="0">
                <a:solidFill>
                  <a:srgbClr val="10335A"/>
                </a:solidFill>
                <a:latin typeface="+mn-lt"/>
              </a:rPr>
              <a:t>In </a:t>
            </a:r>
            <a:r>
              <a:rPr lang="en-US" sz="2000" b="0" dirty="0">
                <a:solidFill>
                  <a:srgbClr val="10335A"/>
                </a:solidFill>
                <a:latin typeface="+mn-lt"/>
              </a:rPr>
              <a:t>an intent-to-treat study, fathers assigned to the treatment group who do not engage in services hamper the chances of finding positive effects</a:t>
            </a:r>
          </a:p>
          <a:p>
            <a:pPr>
              <a:buClr>
                <a:srgbClr val="004148"/>
              </a:buClr>
            </a:pPr>
            <a:r>
              <a:rPr lang="en-US" sz="2000" dirty="0">
                <a:solidFill>
                  <a:srgbClr val="10335A"/>
                </a:solidFill>
              </a:rPr>
              <a:t>Fatherhood programs </a:t>
            </a:r>
            <a:r>
              <a:rPr lang="en-US" sz="2000" dirty="0" smtClean="0">
                <a:solidFill>
                  <a:srgbClr val="10335A"/>
                </a:solidFill>
              </a:rPr>
              <a:t>often </a:t>
            </a:r>
            <a:r>
              <a:rPr lang="en-US" sz="2000" dirty="0">
                <a:solidFill>
                  <a:srgbClr val="10335A"/>
                </a:solidFill>
              </a:rPr>
              <a:t>serve extremely high-needs communities and may be </a:t>
            </a:r>
            <a:r>
              <a:rPr lang="en-US" sz="2000" dirty="0" smtClean="0">
                <a:solidFill>
                  <a:srgbClr val="10335A"/>
                </a:solidFill>
              </a:rPr>
              <a:t>the only </a:t>
            </a:r>
            <a:r>
              <a:rPr lang="en-US" sz="2000" dirty="0">
                <a:solidFill>
                  <a:srgbClr val="10335A"/>
                </a:solidFill>
              </a:rPr>
              <a:t>available services for men</a:t>
            </a:r>
          </a:p>
          <a:p>
            <a:pPr lvl="1">
              <a:buClr>
                <a:srgbClr val="004148"/>
              </a:buClr>
            </a:pPr>
            <a:r>
              <a:rPr lang="en-US" sz="2000" b="0" dirty="0" smtClean="0">
                <a:solidFill>
                  <a:srgbClr val="10335A"/>
                </a:solidFill>
                <a:latin typeface="+mn-lt"/>
              </a:rPr>
              <a:t>Ensure the men you enroll can benefit from what your program offers</a:t>
            </a:r>
          </a:p>
          <a:p>
            <a:pPr lvl="1">
              <a:buClr>
                <a:srgbClr val="004148"/>
              </a:buClr>
            </a:pPr>
            <a:r>
              <a:rPr lang="en-US" sz="2000" b="0" dirty="0" smtClean="0">
                <a:solidFill>
                  <a:srgbClr val="10335A"/>
                </a:solidFill>
                <a:latin typeface="+mn-lt"/>
              </a:rPr>
              <a:t>PACT </a:t>
            </a:r>
            <a:r>
              <a:rPr lang="en-US" sz="2000" b="0" dirty="0">
                <a:solidFill>
                  <a:srgbClr val="10335A"/>
                </a:solidFill>
                <a:latin typeface="+mn-lt"/>
              </a:rPr>
              <a:t>provides $10 incentive for completing baseline survey; programs </a:t>
            </a:r>
            <a:r>
              <a:rPr lang="en-US" sz="2000" b="0" dirty="0" smtClean="0">
                <a:solidFill>
                  <a:srgbClr val="10335A"/>
                </a:solidFill>
                <a:latin typeface="+mn-lt"/>
              </a:rPr>
              <a:t>learned to be careful </a:t>
            </a:r>
            <a:r>
              <a:rPr lang="en-US" sz="2000" b="0" dirty="0">
                <a:solidFill>
                  <a:srgbClr val="10335A"/>
                </a:solidFill>
                <a:latin typeface="+mn-lt"/>
              </a:rPr>
              <a:t>to not enroll men only seeking </a:t>
            </a:r>
            <a:r>
              <a:rPr lang="en-US" sz="2000" b="0" dirty="0" smtClean="0">
                <a:solidFill>
                  <a:srgbClr val="10335A"/>
                </a:solidFill>
                <a:latin typeface="+mn-lt"/>
              </a:rPr>
              <a:t>this incentive</a:t>
            </a:r>
            <a:endParaRPr lang="en-US" sz="2000" b="0" dirty="0">
              <a:solidFill>
                <a:srgbClr val="10335A"/>
              </a:solidFill>
              <a:latin typeface="+mn-lt"/>
            </a:endParaRPr>
          </a:p>
          <a:p>
            <a:pPr>
              <a:buClr>
                <a:srgbClr val="004148"/>
              </a:buClr>
            </a:pPr>
            <a:endParaRPr lang="en-US" b="0" dirty="0" smtClean="0">
              <a:solidFill>
                <a:srgbClr val="10335A"/>
              </a:solidFill>
              <a:latin typeface="+mn-lt"/>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168798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0335A"/>
                </a:solidFill>
              </a:rPr>
              <a:t>Recruit Men Who Are Likely to Attend</a:t>
            </a:r>
            <a:endParaRPr lang="en-US" dirty="0">
              <a:solidFill>
                <a:srgbClr val="10335A"/>
              </a:solidFill>
            </a:endParaRPr>
          </a:p>
        </p:txBody>
      </p:sp>
      <p:sp>
        <p:nvSpPr>
          <p:cNvPr id="3" name="Text Placeholder 2"/>
          <p:cNvSpPr>
            <a:spLocks noGrp="1"/>
          </p:cNvSpPr>
          <p:nvPr>
            <p:ph type="body" sz="quarter" idx="11"/>
          </p:nvPr>
        </p:nvSpPr>
        <p:spPr>
          <a:xfrm>
            <a:off x="457200" y="1189522"/>
            <a:ext cx="8229599" cy="4846320"/>
          </a:xfrm>
        </p:spPr>
        <p:txBody>
          <a:bodyPr/>
          <a:lstStyle/>
          <a:p>
            <a:pPr>
              <a:buClr>
                <a:srgbClr val="004148"/>
              </a:buClr>
            </a:pPr>
            <a:r>
              <a:rPr lang="en-US" sz="2000" dirty="0">
                <a:solidFill>
                  <a:srgbClr val="10335A"/>
                </a:solidFill>
              </a:rPr>
              <a:t>Identify your target population, including </a:t>
            </a:r>
            <a:r>
              <a:rPr lang="en-US" sz="2000" dirty="0" smtClean="0">
                <a:solidFill>
                  <a:srgbClr val="10335A"/>
                </a:solidFill>
              </a:rPr>
              <a:t>challenges </a:t>
            </a:r>
            <a:r>
              <a:rPr lang="en-US" sz="2000" dirty="0">
                <a:solidFill>
                  <a:srgbClr val="10335A"/>
                </a:solidFill>
              </a:rPr>
              <a:t>your program </a:t>
            </a:r>
            <a:r>
              <a:rPr lang="en-US" sz="2000" dirty="0" smtClean="0">
                <a:solidFill>
                  <a:srgbClr val="10335A"/>
                </a:solidFill>
              </a:rPr>
              <a:t>is equipped to address and those it cannot address </a:t>
            </a:r>
            <a:endParaRPr lang="en-US" sz="2000" dirty="0">
              <a:solidFill>
                <a:srgbClr val="10335A"/>
              </a:solidFill>
            </a:endParaRPr>
          </a:p>
          <a:p>
            <a:pPr lvl="1">
              <a:buClr>
                <a:srgbClr val="004148"/>
              </a:buClr>
            </a:pPr>
            <a:r>
              <a:rPr lang="en-US" sz="2000" b="0" dirty="0">
                <a:solidFill>
                  <a:srgbClr val="10335A"/>
                </a:solidFill>
                <a:latin typeface="+mn-lt"/>
              </a:rPr>
              <a:t>Mental health issues</a:t>
            </a:r>
          </a:p>
          <a:p>
            <a:pPr lvl="1">
              <a:buClr>
                <a:srgbClr val="004148"/>
              </a:buClr>
            </a:pPr>
            <a:r>
              <a:rPr lang="en-US" sz="2000" b="0" dirty="0">
                <a:solidFill>
                  <a:srgbClr val="10335A"/>
                </a:solidFill>
                <a:latin typeface="+mn-lt"/>
              </a:rPr>
              <a:t>Substance abuse</a:t>
            </a:r>
          </a:p>
          <a:p>
            <a:pPr lvl="1">
              <a:buClr>
                <a:srgbClr val="004148"/>
              </a:buClr>
            </a:pPr>
            <a:r>
              <a:rPr lang="en-US" sz="2000" b="0" dirty="0" smtClean="0">
                <a:solidFill>
                  <a:srgbClr val="10335A"/>
                </a:solidFill>
                <a:latin typeface="+mn-lt"/>
              </a:rPr>
              <a:t>Past sex offenders</a:t>
            </a:r>
            <a:endParaRPr lang="en-US" sz="2000" b="0" dirty="0">
              <a:solidFill>
                <a:srgbClr val="10335A"/>
              </a:solidFill>
              <a:latin typeface="+mn-lt"/>
            </a:endParaRPr>
          </a:p>
          <a:p>
            <a:pPr>
              <a:buClr>
                <a:srgbClr val="004148"/>
              </a:buClr>
            </a:pPr>
            <a:r>
              <a:rPr lang="en-US" sz="2000" dirty="0" smtClean="0">
                <a:solidFill>
                  <a:srgbClr val="10335A"/>
                </a:solidFill>
              </a:rPr>
              <a:t>Be cautious if you recruit from sources where fathers are highly unstable </a:t>
            </a:r>
          </a:p>
          <a:p>
            <a:pPr lvl="1">
              <a:buClr>
                <a:srgbClr val="004148"/>
              </a:buClr>
            </a:pPr>
            <a:r>
              <a:rPr lang="en-US" sz="2000" b="0" dirty="0" smtClean="0">
                <a:solidFill>
                  <a:srgbClr val="10335A"/>
                </a:solidFill>
                <a:latin typeface="+mn-lt"/>
              </a:rPr>
              <a:t>Homeless shelters</a:t>
            </a:r>
          </a:p>
          <a:p>
            <a:pPr lvl="1">
              <a:buClr>
                <a:srgbClr val="004148"/>
              </a:buClr>
            </a:pPr>
            <a:r>
              <a:rPr lang="en-US" sz="2000" b="0" dirty="0" smtClean="0">
                <a:solidFill>
                  <a:srgbClr val="10335A"/>
                </a:solidFill>
                <a:latin typeface="+mn-lt"/>
              </a:rPr>
              <a:t>Half-way houses</a:t>
            </a:r>
          </a:p>
          <a:p>
            <a:pPr marL="228600" lvl="1" indent="0">
              <a:buClr>
                <a:srgbClr val="004148"/>
              </a:buClr>
              <a:buNone/>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4004693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0335A"/>
                </a:solidFill>
              </a:rPr>
              <a:t>Challenge 3: Getting Fathers at the Right Time</a:t>
            </a:r>
            <a:endParaRPr lang="en-US" dirty="0">
              <a:solidFill>
                <a:srgbClr val="10335A"/>
              </a:solidFill>
            </a:endParaRPr>
          </a:p>
        </p:txBody>
      </p:sp>
      <p:sp>
        <p:nvSpPr>
          <p:cNvPr id="3" name="Text Placeholder 2"/>
          <p:cNvSpPr>
            <a:spLocks noGrp="1"/>
          </p:cNvSpPr>
          <p:nvPr>
            <p:ph type="body" sz="quarter" idx="11"/>
          </p:nvPr>
        </p:nvSpPr>
        <p:spPr/>
        <p:txBody>
          <a:bodyPr/>
          <a:lstStyle/>
          <a:p>
            <a:pPr>
              <a:buClr>
                <a:srgbClr val="004148"/>
              </a:buClr>
            </a:pPr>
            <a:r>
              <a:rPr lang="en-US" sz="1800" dirty="0" smtClean="0">
                <a:solidFill>
                  <a:srgbClr val="10335A"/>
                </a:solidFill>
              </a:rPr>
              <a:t>Think strategically about how to minimize the time between enrollment and the beginning of services</a:t>
            </a:r>
          </a:p>
          <a:p>
            <a:pPr>
              <a:buClr>
                <a:srgbClr val="004148"/>
              </a:buClr>
            </a:pPr>
            <a:r>
              <a:rPr lang="en-US" sz="1800" dirty="0" smtClean="0">
                <a:solidFill>
                  <a:srgbClr val="10335A"/>
                </a:solidFill>
              </a:rPr>
              <a:t>The longer the gap between enrollment and service start, the greater the chance fathers will lose momentum or change contact information</a:t>
            </a:r>
          </a:p>
          <a:p>
            <a:pPr>
              <a:buClr>
                <a:srgbClr val="004148"/>
              </a:buClr>
            </a:pPr>
            <a:endParaRPr lang="en-US" dirty="0" smtClean="0">
              <a:solidFill>
                <a:srgbClr val="10335A"/>
              </a:solidFill>
            </a:endParaRPr>
          </a:p>
          <a:p>
            <a:pPr>
              <a:buClr>
                <a:srgbClr val="004148"/>
              </a:buClr>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678149198"/>
              </p:ext>
            </p:extLst>
          </p:nvPr>
        </p:nvGraphicFramePr>
        <p:xfrm>
          <a:off x="754494" y="2790248"/>
          <a:ext cx="7591646" cy="2931160"/>
        </p:xfrm>
        <a:graphic>
          <a:graphicData uri="http://schemas.openxmlformats.org/drawingml/2006/table">
            <a:tbl>
              <a:tblPr firstRow="1" bandRow="1">
                <a:tableStyleId>{5C22544A-7EE6-4342-B048-85BDC9FD1C3A}</a:tableStyleId>
              </a:tblPr>
              <a:tblGrid>
                <a:gridCol w="3795823"/>
                <a:gridCol w="3795823"/>
              </a:tblGrid>
              <a:tr h="370840">
                <a:tc>
                  <a:txBody>
                    <a:bodyPr/>
                    <a:lstStyle/>
                    <a:p>
                      <a:pPr algn="ctr"/>
                      <a:r>
                        <a:rPr lang="en-US" dirty="0" smtClean="0"/>
                        <a:t>Integrated Cohort Programs</a:t>
                      </a:r>
                      <a:endParaRPr lang="en-US" dirty="0"/>
                    </a:p>
                  </a:txBody>
                  <a:tcPr/>
                </a:tc>
                <a:tc>
                  <a:txBody>
                    <a:bodyPr/>
                    <a:lstStyle/>
                    <a:p>
                      <a:pPr algn="ctr"/>
                      <a:r>
                        <a:rPr lang="en-US" dirty="0" smtClean="0"/>
                        <a:t>Open-Entry</a:t>
                      </a:r>
                      <a:r>
                        <a:rPr lang="en-US" baseline="0" dirty="0" smtClean="0"/>
                        <a:t> Workshop Programs</a:t>
                      </a:r>
                      <a:endParaRPr lang="en-US" dirty="0"/>
                    </a:p>
                  </a:txBody>
                  <a:tcPr/>
                </a:tc>
              </a:tr>
              <a:tr h="370840">
                <a:tc>
                  <a:txBody>
                    <a:bodyPr/>
                    <a:lstStyle/>
                    <a:p>
                      <a:pPr marL="285750" indent="-285750">
                        <a:buFontTx/>
                        <a:buChar char="-"/>
                      </a:pPr>
                      <a:r>
                        <a:rPr lang="en-US" dirty="0" smtClean="0"/>
                        <a:t>Limited</a:t>
                      </a:r>
                      <a:r>
                        <a:rPr lang="en-US" baseline="0" dirty="0" smtClean="0"/>
                        <a:t> enrollment periods vs. ongoing enrollment</a:t>
                      </a:r>
                    </a:p>
                    <a:p>
                      <a:pPr marL="285750" indent="-285750">
                        <a:buFontTx/>
                        <a:buChar char="-"/>
                      </a:pPr>
                      <a:endParaRPr lang="en-US" baseline="0" dirty="0" smtClean="0"/>
                    </a:p>
                    <a:p>
                      <a:pPr marL="285750" indent="-285750">
                        <a:buFontTx/>
                        <a:buChar char="-"/>
                      </a:pPr>
                      <a:r>
                        <a:rPr lang="en-US" baseline="0" dirty="0" smtClean="0"/>
                        <a:t>Opportunities to immediately participate in case management or supplementary services</a:t>
                      </a:r>
                    </a:p>
                    <a:p>
                      <a:pPr marL="285750" indent="-285750">
                        <a:buFontTx/>
                        <a:buChar char="-"/>
                      </a:pPr>
                      <a:endParaRPr lang="en-US" baseline="0" dirty="0" smtClean="0"/>
                    </a:p>
                    <a:p>
                      <a:pPr marL="285750" indent="-285750">
                        <a:buFontTx/>
                        <a:buChar char="-"/>
                      </a:pPr>
                      <a:r>
                        <a:rPr lang="en-US" baseline="0" dirty="0" smtClean="0"/>
                        <a:t>Materials to keep fathers motivated</a:t>
                      </a:r>
                      <a:endParaRPr lang="en-US" dirty="0"/>
                    </a:p>
                  </a:txBody>
                  <a:tcPr/>
                </a:tc>
                <a:tc>
                  <a:txBody>
                    <a:bodyPr/>
                    <a:lstStyle/>
                    <a:p>
                      <a:pPr marL="285750" indent="-285750" algn="l">
                        <a:buFontTx/>
                        <a:buChar char="-"/>
                      </a:pPr>
                      <a:r>
                        <a:rPr lang="en-US" dirty="0" smtClean="0"/>
                        <a:t>Continuous</a:t>
                      </a:r>
                      <a:r>
                        <a:rPr lang="en-US" baseline="0" dirty="0" smtClean="0"/>
                        <a:t> enrollment</a:t>
                      </a:r>
                    </a:p>
                    <a:p>
                      <a:pPr marL="285750" indent="-285750" algn="l">
                        <a:buFontTx/>
                        <a:buChar char="-"/>
                      </a:pPr>
                      <a:endParaRPr lang="en-US" baseline="0" dirty="0" smtClean="0"/>
                    </a:p>
                    <a:p>
                      <a:pPr marL="285750" indent="-285750" algn="l">
                        <a:buFontTx/>
                        <a:buChar char="-"/>
                      </a:pPr>
                      <a:r>
                        <a:rPr lang="en-US" baseline="0" dirty="0" smtClean="0"/>
                        <a:t>Frequent start dates</a:t>
                      </a:r>
                    </a:p>
                    <a:p>
                      <a:pPr marL="285750" indent="-285750" algn="l">
                        <a:buFontTx/>
                        <a:buChar char="-"/>
                      </a:pPr>
                      <a:endParaRPr lang="en-US" baseline="0" dirty="0" smtClean="0"/>
                    </a:p>
                    <a:p>
                      <a:pPr marL="285750" indent="-285750" algn="l">
                        <a:buFontTx/>
                        <a:buChar char="-"/>
                      </a:pPr>
                      <a:r>
                        <a:rPr lang="en-US" baseline="0" dirty="0" smtClean="0"/>
                        <a:t>Multiple entry points</a:t>
                      </a:r>
                    </a:p>
                  </a:txBody>
                  <a:tcPr/>
                </a:tc>
              </a:tr>
            </a:tbl>
          </a:graphicData>
        </a:graphic>
      </p:graphicFrame>
    </p:spTree>
    <p:extLst>
      <p:ext uri="{BB962C8B-B14F-4D97-AF65-F5344CB8AC3E}">
        <p14:creationId xmlns:p14="http://schemas.microsoft.com/office/powerpoint/2010/main" val="1426373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0335A"/>
                </a:solidFill>
              </a:rPr>
              <a:t>Putting It All Together with a Strategy</a:t>
            </a:r>
            <a:endParaRPr lang="en-US" dirty="0">
              <a:solidFill>
                <a:srgbClr val="10335A"/>
              </a:solidFill>
            </a:endParaRPr>
          </a:p>
        </p:txBody>
      </p:sp>
      <p:sp>
        <p:nvSpPr>
          <p:cNvPr id="3" name="Text Placeholder 2"/>
          <p:cNvSpPr>
            <a:spLocks noGrp="1"/>
          </p:cNvSpPr>
          <p:nvPr>
            <p:ph type="body" sz="quarter" idx="11"/>
          </p:nvPr>
        </p:nvSpPr>
        <p:spPr/>
        <p:txBody>
          <a:bodyPr>
            <a:normAutofit/>
          </a:bodyPr>
          <a:lstStyle/>
          <a:p>
            <a:pPr>
              <a:buClr>
                <a:srgbClr val="004148"/>
              </a:buClr>
            </a:pPr>
            <a:r>
              <a:rPr lang="en-US" sz="2000" dirty="0" smtClean="0">
                <a:solidFill>
                  <a:srgbClr val="10335A"/>
                </a:solidFill>
              </a:rPr>
              <a:t>Guy Bowling, manager of the FATHER Project at Goodwill/Easter Seals of Minnesota</a:t>
            </a: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pic>
        <p:nvPicPr>
          <p:cNvPr id="1026" name="Picture 2" descr="http://2.bp.blogspot.com/-0vbA5BeU1k0/T48N6qNIdPI/AAAAAAAAADE/VHPdeckQuCM/s1600/Goodwill+FATHER+Project+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4" y="2613044"/>
            <a:ext cx="3486150"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23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0575" y="1355801"/>
            <a:ext cx="7772400" cy="1500187"/>
          </a:xfrm>
        </p:spPr>
        <p:txBody>
          <a:bodyPr/>
          <a:lstStyle/>
          <a:p>
            <a:r>
              <a:rPr lang="en-US" dirty="0" smtClean="0">
                <a:solidFill>
                  <a:srgbClr val="10335A"/>
                </a:solidFill>
              </a:rPr>
              <a:t>Providing Services</a:t>
            </a:r>
          </a:p>
        </p:txBody>
      </p:sp>
      <p:pic>
        <p:nvPicPr>
          <p:cNvPr id="3" name="Picture 2" descr="PACT-logo_final.gif"/>
          <p:cNvPicPr>
            <a:picLocks noChangeAspect="1"/>
          </p:cNvPicPr>
          <p:nvPr/>
        </p:nvPicPr>
        <p:blipFill>
          <a:blip r:embed="rId3" cstate="print"/>
          <a:stretch>
            <a:fillRect/>
          </a:stretch>
        </p:blipFill>
        <p:spPr>
          <a:xfrm>
            <a:off x="7769334" y="6177437"/>
            <a:ext cx="1137754"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375" y="2638425"/>
            <a:ext cx="4114800" cy="2743200"/>
          </a:xfrm>
          <a:prstGeom prst="rect">
            <a:avLst/>
          </a:prstGeom>
        </p:spPr>
      </p:pic>
    </p:spTree>
    <p:extLst>
      <p:ext uri="{BB962C8B-B14F-4D97-AF65-F5344CB8AC3E}">
        <p14:creationId xmlns:p14="http://schemas.microsoft.com/office/powerpoint/2010/main" val="91358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9" y="324111"/>
            <a:ext cx="8454680" cy="648223"/>
          </a:xfrm>
        </p:spPr>
        <p:txBody>
          <a:bodyPr>
            <a:normAutofit fontScale="90000"/>
          </a:bodyPr>
          <a:lstStyle/>
          <a:p>
            <a:r>
              <a:rPr lang="en-US" dirty="0" smtClean="0"/>
              <a:t>Webinar Structure</a:t>
            </a:r>
            <a:br>
              <a:rPr lang="en-US" dirty="0" smtClean="0"/>
            </a:br>
            <a:endParaRPr lang="en-US" dirty="0"/>
          </a:p>
        </p:txBody>
      </p:sp>
      <p:sp>
        <p:nvSpPr>
          <p:cNvPr id="3" name="Text Placeholder 2"/>
          <p:cNvSpPr>
            <a:spLocks noGrp="1"/>
          </p:cNvSpPr>
          <p:nvPr>
            <p:ph type="body" sz="quarter" idx="11"/>
          </p:nvPr>
        </p:nvSpPr>
        <p:spPr>
          <a:xfrm>
            <a:off x="457200" y="1323833"/>
            <a:ext cx="8229599" cy="4848367"/>
          </a:xfrm>
        </p:spPr>
        <p:txBody>
          <a:bodyPr>
            <a:normAutofit/>
          </a:bodyPr>
          <a:lstStyle/>
          <a:p>
            <a:r>
              <a:rPr lang="en-US" sz="2000" dirty="0" smtClean="0"/>
              <a:t>Overview of PACT</a:t>
            </a:r>
          </a:p>
          <a:p>
            <a:r>
              <a:rPr lang="en-US" sz="2000" dirty="0" smtClean="0"/>
              <a:t>Brief description of participating programs</a:t>
            </a:r>
          </a:p>
          <a:p>
            <a:r>
              <a:rPr lang="en-US" sz="2000" dirty="0" smtClean="0"/>
              <a:t>Setting the stage for a rigorous evaluation</a:t>
            </a:r>
          </a:p>
          <a:p>
            <a:r>
              <a:rPr lang="en-US" sz="2000" dirty="0" smtClean="0"/>
              <a:t>Getting fathers in</a:t>
            </a:r>
            <a:r>
              <a:rPr lang="en-US" sz="2000" dirty="0" smtClean="0">
                <a:latin typeface="+mj-lt"/>
              </a:rPr>
              <a:t> the door</a:t>
            </a:r>
          </a:p>
          <a:p>
            <a:r>
              <a:rPr lang="en-US" sz="2000" b="0" dirty="0" smtClean="0">
                <a:latin typeface="+mj-lt"/>
              </a:rPr>
              <a:t>Providing services</a:t>
            </a:r>
          </a:p>
          <a:p>
            <a:r>
              <a:rPr lang="en-US" sz="2000" b="0" dirty="0" smtClean="0">
                <a:latin typeface="+mj-lt"/>
              </a:rPr>
              <a:t>Keeping men engaged</a:t>
            </a:r>
          </a:p>
        </p:txBody>
      </p:sp>
      <p:pic>
        <p:nvPicPr>
          <p:cNvPr id="4" name="Picture 3" descr="PACT-logo_final.gif"/>
          <p:cNvPicPr>
            <a:picLocks noChangeAspect="1"/>
          </p:cNvPicPr>
          <p:nvPr/>
        </p:nvPicPr>
        <p:blipFill>
          <a:blip r:embed="rId3" cstate="print"/>
          <a:stretch>
            <a:fillRect/>
          </a:stretch>
        </p:blipFill>
        <p:spPr>
          <a:xfrm>
            <a:off x="8039611" y="6172200"/>
            <a:ext cx="910203" cy="548640"/>
          </a:xfrm>
          <a:prstGeom prst="rect">
            <a:avLst/>
          </a:prstGeom>
        </p:spPr>
      </p:pic>
    </p:spTree>
    <p:extLst>
      <p:ext uri="{BB962C8B-B14F-4D97-AF65-F5344CB8AC3E}">
        <p14:creationId xmlns:p14="http://schemas.microsoft.com/office/powerpoint/2010/main" val="1524622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335A"/>
                </a:solidFill>
              </a:rPr>
              <a:t>Specifying a Program Model</a:t>
            </a:r>
            <a:endParaRPr lang="en-US" dirty="0">
              <a:solidFill>
                <a:srgbClr val="10335A"/>
              </a:solidFill>
            </a:endParaRPr>
          </a:p>
        </p:txBody>
      </p:sp>
      <p:sp>
        <p:nvSpPr>
          <p:cNvPr id="3" name="Text Placeholder 2"/>
          <p:cNvSpPr>
            <a:spLocks noGrp="1"/>
          </p:cNvSpPr>
          <p:nvPr>
            <p:ph type="body" sz="quarter" idx="11"/>
          </p:nvPr>
        </p:nvSpPr>
        <p:spPr>
          <a:xfrm>
            <a:off x="232120" y="1021288"/>
            <a:ext cx="8674968" cy="4846320"/>
          </a:xfrm>
        </p:spPr>
        <p:txBody>
          <a:bodyPr/>
          <a:lstStyle/>
          <a:p>
            <a:pPr>
              <a:buClr>
                <a:srgbClr val="004148"/>
              </a:buClr>
            </a:pPr>
            <a:r>
              <a:rPr lang="en-US" sz="2000" dirty="0" smtClean="0">
                <a:solidFill>
                  <a:srgbClr val="10335A"/>
                </a:solidFill>
              </a:rPr>
              <a:t>Develop a logic model to define program services and identify what’s being evaluated</a:t>
            </a:r>
          </a:p>
          <a:p>
            <a:pPr lvl="1">
              <a:buClr>
                <a:srgbClr val="004148"/>
              </a:buClr>
            </a:pPr>
            <a:r>
              <a:rPr lang="en-US" b="0" dirty="0" smtClean="0">
                <a:solidFill>
                  <a:srgbClr val="10335A"/>
                </a:solidFill>
                <a:latin typeface="+mn-lt"/>
              </a:rPr>
              <a:t>A visual representation of the relationships among the goals, resources, activities, and results you hope to achieve</a:t>
            </a:r>
          </a:p>
          <a:p>
            <a:pPr lvl="1">
              <a:buClr>
                <a:srgbClr val="004148"/>
              </a:buClr>
            </a:pPr>
            <a:r>
              <a:rPr lang="en-US" b="0" dirty="0" smtClean="0">
                <a:solidFill>
                  <a:srgbClr val="10335A"/>
                </a:solidFill>
                <a:latin typeface="+mn-lt"/>
              </a:rPr>
              <a:t>Connected by a series of if-then statements</a:t>
            </a:r>
          </a:p>
          <a:p>
            <a:pPr>
              <a:buClr>
                <a:srgbClr val="004148"/>
              </a:buClr>
            </a:pPr>
            <a:r>
              <a:rPr lang="en-US" sz="2000" dirty="0" smtClean="0">
                <a:solidFill>
                  <a:srgbClr val="10335A"/>
                </a:solidFill>
              </a:rPr>
              <a:t>Clearly articulate core services, their intensity, what’s expected of participants, and expected results</a:t>
            </a:r>
          </a:p>
          <a:p>
            <a:pPr>
              <a:buClr>
                <a:srgbClr val="004148"/>
              </a:buClr>
            </a:pPr>
            <a:r>
              <a:rPr lang="en-US" sz="2000" dirty="0" smtClean="0">
                <a:solidFill>
                  <a:srgbClr val="10335A"/>
                </a:solidFill>
              </a:rPr>
              <a:t>Supports monitoring of program delivery</a:t>
            </a:r>
          </a:p>
          <a:p>
            <a:pPr lvl="1">
              <a:buClr>
                <a:srgbClr val="004148"/>
              </a:buClr>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graphicFrame>
        <p:nvGraphicFramePr>
          <p:cNvPr id="8" name="Content Placeholder 4"/>
          <p:cNvGraphicFramePr>
            <a:graphicFrameLocks/>
          </p:cNvGraphicFramePr>
          <p:nvPr>
            <p:extLst>
              <p:ext uri="{D42A27DB-BD31-4B8C-83A1-F6EECF244321}">
                <p14:modId xmlns:p14="http://schemas.microsoft.com/office/powerpoint/2010/main" val="1022571271"/>
              </p:ext>
            </p:extLst>
          </p:nvPr>
        </p:nvGraphicFramePr>
        <p:xfrm>
          <a:off x="2169937" y="3456000"/>
          <a:ext cx="5214380" cy="2410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28"/>
          <p:cNvGrpSpPr/>
          <p:nvPr/>
        </p:nvGrpSpPr>
        <p:grpSpPr>
          <a:xfrm>
            <a:off x="2286151" y="5152167"/>
            <a:ext cx="4981951" cy="769762"/>
            <a:chOff x="464458" y="4484911"/>
            <a:chExt cx="8128003" cy="1509922"/>
          </a:xfrm>
        </p:grpSpPr>
        <p:sp>
          <p:nvSpPr>
            <p:cNvPr id="7" name="Left Bracket 6"/>
            <p:cNvSpPr/>
            <p:nvPr/>
          </p:nvSpPr>
          <p:spPr>
            <a:xfrm rot="16200000">
              <a:off x="1944914" y="3004455"/>
              <a:ext cx="203202" cy="3164113"/>
            </a:xfrm>
            <a:prstGeom prst="lef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p:cNvSpPr/>
            <p:nvPr/>
          </p:nvSpPr>
          <p:spPr>
            <a:xfrm rot="16200000">
              <a:off x="6135917" y="2217057"/>
              <a:ext cx="181431" cy="4731656"/>
            </a:xfrm>
            <a:prstGeom prst="lef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928912" y="4847771"/>
              <a:ext cx="2685144" cy="1147062"/>
            </a:xfrm>
            <a:prstGeom prst="rect">
              <a:avLst/>
            </a:prstGeom>
            <a:noFill/>
          </p:spPr>
          <p:txBody>
            <a:bodyPr wrap="square" rtlCol="0">
              <a:spAutoFit/>
            </a:bodyPr>
            <a:lstStyle/>
            <a:p>
              <a:r>
                <a:rPr lang="en-US" sz="1600" b="1" dirty="0" smtClean="0">
                  <a:solidFill>
                    <a:srgbClr val="C00000"/>
                  </a:solidFill>
                </a:rPr>
                <a:t>Your Planned Work</a:t>
              </a:r>
              <a:endParaRPr lang="en-US" sz="1600" b="1" dirty="0">
                <a:solidFill>
                  <a:srgbClr val="C00000"/>
                </a:solidFill>
              </a:endParaRPr>
            </a:p>
          </p:txBody>
        </p:sp>
        <p:sp>
          <p:nvSpPr>
            <p:cNvPr id="11" name="TextBox 10"/>
            <p:cNvSpPr txBox="1"/>
            <p:nvPr/>
          </p:nvSpPr>
          <p:spPr>
            <a:xfrm>
              <a:off x="5072742" y="4826000"/>
              <a:ext cx="2685144" cy="1147062"/>
            </a:xfrm>
            <a:prstGeom prst="rect">
              <a:avLst/>
            </a:prstGeom>
            <a:noFill/>
          </p:spPr>
          <p:txBody>
            <a:bodyPr wrap="square" rtlCol="0">
              <a:spAutoFit/>
            </a:bodyPr>
            <a:lstStyle/>
            <a:p>
              <a:r>
                <a:rPr lang="en-US" sz="1600" b="1" dirty="0" smtClean="0">
                  <a:solidFill>
                    <a:srgbClr val="C00000"/>
                  </a:solidFill>
                </a:rPr>
                <a:t>Your Intended Results</a:t>
              </a:r>
              <a:endParaRPr lang="en-US" sz="1600" b="1" dirty="0">
                <a:solidFill>
                  <a:srgbClr val="C00000"/>
                </a:solidFill>
              </a:endParaRPr>
            </a:p>
          </p:txBody>
        </p:sp>
      </p:grpSp>
    </p:spTree>
    <p:extLst>
      <p:ext uri="{BB962C8B-B14F-4D97-AF65-F5344CB8AC3E}">
        <p14:creationId xmlns:p14="http://schemas.microsoft.com/office/powerpoint/2010/main" val="2405996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0335A"/>
                </a:solidFill>
              </a:rPr>
              <a:t>Defining Core Services</a:t>
            </a:r>
            <a:endParaRPr lang="en-US" dirty="0">
              <a:solidFill>
                <a:srgbClr val="10335A"/>
              </a:solidFill>
            </a:endParaRPr>
          </a:p>
        </p:txBody>
      </p:sp>
      <p:sp>
        <p:nvSpPr>
          <p:cNvPr id="3" name="Text Placeholder 2"/>
          <p:cNvSpPr>
            <a:spLocks noGrp="1"/>
          </p:cNvSpPr>
          <p:nvPr>
            <p:ph type="body" sz="quarter" idx="11"/>
          </p:nvPr>
        </p:nvSpPr>
        <p:spPr>
          <a:xfrm>
            <a:off x="457200" y="1035424"/>
            <a:ext cx="8229599" cy="4984376"/>
          </a:xfrm>
        </p:spPr>
        <p:txBody>
          <a:bodyPr/>
          <a:lstStyle/>
          <a:p>
            <a:pPr>
              <a:buClr>
                <a:srgbClr val="004148"/>
              </a:buClr>
            </a:pPr>
            <a:r>
              <a:rPr lang="en-US" sz="2000" dirty="0" smtClean="0">
                <a:solidFill>
                  <a:srgbClr val="10335A"/>
                </a:solidFill>
              </a:rPr>
              <a:t>Start at the end: What are the primary benefits and outcomes that should result from your program?</a:t>
            </a:r>
          </a:p>
          <a:p>
            <a:pPr>
              <a:buClr>
                <a:srgbClr val="004148"/>
              </a:buClr>
            </a:pPr>
            <a:r>
              <a:rPr lang="en-US" sz="2000" dirty="0" smtClean="0">
                <a:solidFill>
                  <a:srgbClr val="10335A"/>
                </a:solidFill>
              </a:rPr>
              <a:t>Activities: What do you need to do to achieve those outcomes?</a:t>
            </a:r>
          </a:p>
          <a:p>
            <a:pPr>
              <a:buClr>
                <a:srgbClr val="004148"/>
              </a:buClr>
            </a:pPr>
            <a:r>
              <a:rPr lang="en-US" sz="2000" dirty="0" smtClean="0">
                <a:solidFill>
                  <a:srgbClr val="10335A"/>
                </a:solidFill>
              </a:rPr>
              <a:t>Outputs: What do the activities produce?</a:t>
            </a:r>
          </a:p>
          <a:p>
            <a:pPr lvl="1">
              <a:buClr>
                <a:srgbClr val="004148"/>
              </a:buClr>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pic>
        <p:nvPicPr>
          <p:cNvPr id="47" name="Picture 46"/>
          <p:cNvPicPr>
            <a:picLocks noChangeAspect="1"/>
          </p:cNvPicPr>
          <p:nvPr/>
        </p:nvPicPr>
        <p:blipFill>
          <a:blip r:embed="rId4"/>
          <a:stretch>
            <a:fillRect/>
          </a:stretch>
        </p:blipFill>
        <p:spPr>
          <a:xfrm>
            <a:off x="1746421" y="2825818"/>
            <a:ext cx="5436974" cy="3338175"/>
          </a:xfrm>
          <a:prstGeom prst="rect">
            <a:avLst/>
          </a:prstGeom>
        </p:spPr>
      </p:pic>
    </p:spTree>
    <p:extLst>
      <p:ext uri="{BB962C8B-B14F-4D97-AF65-F5344CB8AC3E}">
        <p14:creationId xmlns:p14="http://schemas.microsoft.com/office/powerpoint/2010/main" val="2277895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 y="274638"/>
            <a:ext cx="8790547" cy="648223"/>
          </a:xfrm>
        </p:spPr>
        <p:txBody>
          <a:bodyPr>
            <a:normAutofit/>
          </a:bodyPr>
          <a:lstStyle/>
          <a:p>
            <a:r>
              <a:rPr lang="en-US" dirty="0" smtClean="0">
                <a:solidFill>
                  <a:srgbClr val="10335A"/>
                </a:solidFill>
              </a:rPr>
              <a:t>Monitoring</a:t>
            </a:r>
            <a:endParaRPr lang="en-US" dirty="0">
              <a:solidFill>
                <a:srgbClr val="10335A"/>
              </a:solidFill>
            </a:endParaRPr>
          </a:p>
        </p:txBody>
      </p:sp>
      <p:sp>
        <p:nvSpPr>
          <p:cNvPr id="3" name="Text Placeholder 2"/>
          <p:cNvSpPr>
            <a:spLocks noGrp="1"/>
          </p:cNvSpPr>
          <p:nvPr>
            <p:ph type="body" sz="quarter" idx="11"/>
          </p:nvPr>
        </p:nvSpPr>
        <p:spPr>
          <a:xfrm>
            <a:off x="457200" y="1157438"/>
            <a:ext cx="8229599" cy="4846320"/>
          </a:xfrm>
        </p:spPr>
        <p:txBody>
          <a:bodyPr>
            <a:normAutofit fontScale="92500" lnSpcReduction="20000"/>
          </a:bodyPr>
          <a:lstStyle/>
          <a:p>
            <a:pPr>
              <a:buClr>
                <a:srgbClr val="004148"/>
              </a:buClr>
            </a:pPr>
            <a:r>
              <a:rPr lang="en-US" sz="2200" dirty="0" smtClean="0">
                <a:solidFill>
                  <a:srgbClr val="10335A"/>
                </a:solidFill>
              </a:rPr>
              <a:t>Logic model helps to monitor program implementation and quality</a:t>
            </a:r>
          </a:p>
          <a:p>
            <a:pPr lvl="1">
              <a:buClr>
                <a:srgbClr val="004148"/>
              </a:buClr>
            </a:pPr>
            <a:r>
              <a:rPr lang="en-US" sz="2200" b="0" dirty="0" smtClean="0">
                <a:solidFill>
                  <a:srgbClr val="10335A"/>
                </a:solidFill>
                <a:latin typeface="+mn-lt"/>
              </a:rPr>
              <a:t>Promotes shared understanding of goals and intended outcomes</a:t>
            </a:r>
          </a:p>
          <a:p>
            <a:pPr lvl="1">
              <a:buClr>
                <a:srgbClr val="004148"/>
              </a:buClr>
            </a:pPr>
            <a:r>
              <a:rPr lang="en-US" sz="2200" b="0" dirty="0" smtClean="0">
                <a:solidFill>
                  <a:srgbClr val="10335A"/>
                </a:solidFill>
                <a:latin typeface="+mn-lt"/>
              </a:rPr>
              <a:t>Identifies indicators for data collection and tracking</a:t>
            </a:r>
          </a:p>
          <a:p>
            <a:pPr lvl="1">
              <a:buClr>
                <a:srgbClr val="004148"/>
              </a:buClr>
            </a:pPr>
            <a:r>
              <a:rPr lang="en-US" sz="2200" b="0" dirty="0" smtClean="0">
                <a:solidFill>
                  <a:srgbClr val="10335A"/>
                </a:solidFill>
                <a:latin typeface="+mn-lt"/>
              </a:rPr>
              <a:t>Facilitates discussion of program logic and assumptions</a:t>
            </a:r>
          </a:p>
          <a:p>
            <a:pPr>
              <a:buClr>
                <a:srgbClr val="004148"/>
              </a:buClr>
            </a:pPr>
            <a:r>
              <a:rPr lang="en-US" sz="2200" dirty="0" smtClean="0">
                <a:solidFill>
                  <a:srgbClr val="10335A"/>
                </a:solidFill>
              </a:rPr>
              <a:t>PACT developed a web-based management information system for programs</a:t>
            </a:r>
          </a:p>
          <a:p>
            <a:pPr lvl="1">
              <a:buClr>
                <a:srgbClr val="004148"/>
              </a:buClr>
            </a:pPr>
            <a:r>
              <a:rPr lang="en-US" sz="2200" b="0" dirty="0" smtClean="0">
                <a:solidFill>
                  <a:srgbClr val="10335A"/>
                </a:solidFill>
                <a:latin typeface="+mn-lt"/>
              </a:rPr>
              <a:t>Conduct random assignment</a:t>
            </a:r>
          </a:p>
          <a:p>
            <a:pPr lvl="1">
              <a:buClr>
                <a:srgbClr val="004148"/>
              </a:buClr>
            </a:pPr>
            <a:r>
              <a:rPr lang="en-US" sz="2200" b="0" dirty="0" smtClean="0">
                <a:solidFill>
                  <a:srgbClr val="10335A"/>
                </a:solidFill>
                <a:latin typeface="+mn-lt"/>
              </a:rPr>
              <a:t>Enter data on all program contacts with fathers</a:t>
            </a:r>
          </a:p>
          <a:p>
            <a:pPr lvl="1">
              <a:buClr>
                <a:srgbClr val="004148"/>
              </a:buClr>
            </a:pPr>
            <a:r>
              <a:rPr lang="en-US" sz="2200" b="0" dirty="0" smtClean="0">
                <a:solidFill>
                  <a:srgbClr val="10335A"/>
                </a:solidFill>
                <a:latin typeface="+mn-lt"/>
              </a:rPr>
              <a:t>PACT team can view data at any time</a:t>
            </a:r>
          </a:p>
          <a:p>
            <a:pPr>
              <a:buClr>
                <a:srgbClr val="004148"/>
              </a:buClr>
            </a:pPr>
            <a:r>
              <a:rPr lang="en-US" sz="2200" dirty="0" smtClean="0">
                <a:solidFill>
                  <a:srgbClr val="10335A"/>
                </a:solidFill>
              </a:rPr>
              <a:t>PACT team produces biweekly or monthly reports on enrollment and participation</a:t>
            </a:r>
          </a:p>
          <a:p>
            <a:pPr lvl="1">
              <a:buClr>
                <a:srgbClr val="004148"/>
              </a:buClr>
            </a:pPr>
            <a:r>
              <a:rPr lang="en-US" sz="2200" b="0" dirty="0" smtClean="0">
                <a:solidFill>
                  <a:srgbClr val="10335A"/>
                </a:solidFill>
                <a:latin typeface="+mn-lt"/>
              </a:rPr>
              <a:t>Site liaisons share reports with program staff and discuss successes and ideas for improvement as needed</a:t>
            </a:r>
            <a:endParaRPr lang="en-US" b="0" dirty="0" smtClean="0">
              <a:solidFill>
                <a:srgbClr val="10335A"/>
              </a:solidFill>
              <a:latin typeface="+mn-lt"/>
            </a:endParaRPr>
          </a:p>
          <a:p>
            <a:pPr marL="0" indent="0">
              <a:buClr>
                <a:srgbClr val="004148"/>
              </a:buClr>
              <a:buNone/>
            </a:pPr>
            <a:endParaRPr lang="en-US" sz="1100"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368111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 y="274638"/>
            <a:ext cx="8790547" cy="648223"/>
          </a:xfrm>
        </p:spPr>
        <p:txBody>
          <a:bodyPr>
            <a:normAutofit fontScale="90000"/>
          </a:bodyPr>
          <a:lstStyle/>
          <a:p>
            <a:r>
              <a:rPr lang="en-US" dirty="0" smtClean="0">
                <a:solidFill>
                  <a:schemeClr val="tx2"/>
                </a:solidFill>
              </a:rPr>
              <a:t>Monitoring Service Delivery</a:t>
            </a:r>
            <a:r>
              <a:rPr lang="en-US" dirty="0" smtClean="0">
                <a:solidFill>
                  <a:srgbClr val="10335A"/>
                </a:solidFill>
              </a:rPr>
              <a:t/>
            </a:r>
            <a:br>
              <a:rPr lang="en-US" dirty="0" smtClean="0">
                <a:solidFill>
                  <a:srgbClr val="10335A"/>
                </a:solidFill>
              </a:rPr>
            </a:br>
            <a:endParaRPr lang="en-US" dirty="0">
              <a:solidFill>
                <a:srgbClr val="10335A"/>
              </a:solidFill>
            </a:endParaRPr>
          </a:p>
        </p:txBody>
      </p:sp>
      <p:sp>
        <p:nvSpPr>
          <p:cNvPr id="3" name="Text Placeholder 2"/>
          <p:cNvSpPr>
            <a:spLocks noGrp="1"/>
          </p:cNvSpPr>
          <p:nvPr>
            <p:ph type="body" sz="quarter" idx="11"/>
          </p:nvPr>
        </p:nvSpPr>
        <p:spPr/>
        <p:txBody>
          <a:bodyPr/>
          <a:lstStyle/>
          <a:p>
            <a:pPr>
              <a:buClr>
                <a:srgbClr val="004148"/>
              </a:buClr>
            </a:pPr>
            <a:r>
              <a:rPr lang="en-US" sz="2000" dirty="0" smtClean="0">
                <a:solidFill>
                  <a:srgbClr val="10335A"/>
                </a:solidFill>
              </a:rPr>
              <a:t>Brandi Jahnke, Regional Executive Director of Connections to Success in Kansas City</a:t>
            </a:r>
          </a:p>
          <a:p>
            <a:pPr lvl="1">
              <a:buClr>
                <a:srgbClr val="004148"/>
              </a:buClr>
            </a:pPr>
            <a:endParaRPr lang="en-US" dirty="0" smtClean="0">
              <a:solidFill>
                <a:srgbClr val="10335A"/>
              </a:solidFill>
            </a:endParaRPr>
          </a:p>
          <a:p>
            <a:pPr lvl="1">
              <a:buClr>
                <a:srgbClr val="004148"/>
              </a:buClr>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pic>
        <p:nvPicPr>
          <p:cNvPr id="2050" name="Picture 2" descr="http://www.dressforsuccess.org/Affiliates/Midwest/Images/CtS%204%20color%20Log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761" y="2317063"/>
            <a:ext cx="2648106" cy="285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617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614705"/>
            <a:ext cx="7772400" cy="1500187"/>
          </a:xfrm>
        </p:spPr>
        <p:txBody>
          <a:bodyPr/>
          <a:lstStyle/>
          <a:p>
            <a:r>
              <a:rPr lang="en-US" dirty="0" smtClean="0">
                <a:solidFill>
                  <a:srgbClr val="10335A"/>
                </a:solidFill>
              </a:rPr>
              <a:t>Keeping Men Engaged</a:t>
            </a:r>
          </a:p>
          <a:p>
            <a:endParaRPr lang="en-US" dirty="0" smtClean="0">
              <a:solidFill>
                <a:srgbClr val="10335A"/>
              </a:solidFill>
            </a:endParaRPr>
          </a:p>
        </p:txBody>
      </p:sp>
      <p:pic>
        <p:nvPicPr>
          <p:cNvPr id="3" name="Picture 2" descr="PACT-logo_final.gif"/>
          <p:cNvPicPr>
            <a:picLocks noChangeAspect="1"/>
          </p:cNvPicPr>
          <p:nvPr/>
        </p:nvPicPr>
        <p:blipFill>
          <a:blip r:embed="rId2" cstate="print"/>
          <a:stretch>
            <a:fillRect/>
          </a:stretch>
        </p:blipFill>
        <p:spPr>
          <a:xfrm>
            <a:off x="7769334" y="6177437"/>
            <a:ext cx="1137754" cy="685800"/>
          </a:xfrm>
          <a:prstGeom prst="rect">
            <a:avLst/>
          </a:prstGeom>
        </p:spPr>
      </p:pic>
      <p:sp>
        <p:nvSpPr>
          <p:cNvPr id="8" name="AutoShape 3"/>
          <p:cNvSpPr>
            <a:spLocks noChangeAspect="1" noChangeArrowheads="1" noTextEdit="1"/>
          </p:cNvSpPr>
          <p:nvPr/>
        </p:nvSpPr>
        <p:spPr bwMode="auto">
          <a:xfrm>
            <a:off x="3494088" y="2571750"/>
            <a:ext cx="2855912"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4129088" y="3673475"/>
            <a:ext cx="2220912" cy="1717675"/>
          </a:xfrm>
          <a:custGeom>
            <a:avLst/>
            <a:gdLst>
              <a:gd name="T0" fmla="*/ 1198 w 1399"/>
              <a:gd name="T1" fmla="*/ 0 h 1082"/>
              <a:gd name="T2" fmla="*/ 526 w 1399"/>
              <a:gd name="T3" fmla="*/ 558 h 1082"/>
              <a:gd name="T4" fmla="*/ 276 w 1399"/>
              <a:gd name="T5" fmla="*/ 286 h 1082"/>
              <a:gd name="T6" fmla="*/ 0 w 1399"/>
              <a:gd name="T7" fmla="*/ 562 h 1082"/>
              <a:gd name="T8" fmla="*/ 520 w 1399"/>
              <a:gd name="T9" fmla="*/ 1082 h 1082"/>
              <a:gd name="T10" fmla="*/ 1399 w 1399"/>
              <a:gd name="T11" fmla="*/ 204 h 1082"/>
              <a:gd name="T12" fmla="*/ 1198 w 1399"/>
              <a:gd name="T13" fmla="*/ 0 h 1082"/>
            </a:gdLst>
            <a:ahLst/>
            <a:cxnLst>
              <a:cxn ang="0">
                <a:pos x="T0" y="T1"/>
              </a:cxn>
              <a:cxn ang="0">
                <a:pos x="T2" y="T3"/>
              </a:cxn>
              <a:cxn ang="0">
                <a:pos x="T4" y="T5"/>
              </a:cxn>
              <a:cxn ang="0">
                <a:pos x="T6" y="T7"/>
              </a:cxn>
              <a:cxn ang="0">
                <a:pos x="T8" y="T9"/>
              </a:cxn>
              <a:cxn ang="0">
                <a:pos x="T10" y="T11"/>
              </a:cxn>
              <a:cxn ang="0">
                <a:pos x="T12" y="T13"/>
              </a:cxn>
            </a:cxnLst>
            <a:rect l="0" t="0" r="r" b="b"/>
            <a:pathLst>
              <a:path w="1399" h="1082">
                <a:moveTo>
                  <a:pt x="1198" y="0"/>
                </a:moveTo>
                <a:lnTo>
                  <a:pt x="526" y="558"/>
                </a:lnTo>
                <a:lnTo>
                  <a:pt x="276" y="286"/>
                </a:lnTo>
                <a:lnTo>
                  <a:pt x="0" y="562"/>
                </a:lnTo>
                <a:lnTo>
                  <a:pt x="520" y="1082"/>
                </a:lnTo>
                <a:lnTo>
                  <a:pt x="1399" y="204"/>
                </a:lnTo>
                <a:lnTo>
                  <a:pt x="1198"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p:nvSpPr>
        <p:spPr bwMode="auto">
          <a:xfrm>
            <a:off x="3494088" y="2571750"/>
            <a:ext cx="2251075" cy="2905125"/>
          </a:xfrm>
          <a:custGeom>
            <a:avLst/>
            <a:gdLst>
              <a:gd name="T0" fmla="*/ 498 w 4570"/>
              <a:gd name="T1" fmla="*/ 5300 h 5896"/>
              <a:gd name="T2" fmla="*/ 498 w 4570"/>
              <a:gd name="T3" fmla="*/ 1249 h 5896"/>
              <a:gd name="T4" fmla="*/ 597 w 4570"/>
              <a:gd name="T5" fmla="*/ 1150 h 5896"/>
              <a:gd name="T6" fmla="*/ 1285 w 4570"/>
              <a:gd name="T7" fmla="*/ 1150 h 5896"/>
              <a:gd name="T8" fmla="*/ 1093 w 4570"/>
              <a:gd name="T9" fmla="*/ 1544 h 5896"/>
              <a:gd name="T10" fmla="*/ 3478 w 4570"/>
              <a:gd name="T11" fmla="*/ 1544 h 5896"/>
              <a:gd name="T12" fmla="*/ 3285 w 4570"/>
              <a:gd name="T13" fmla="*/ 1150 h 5896"/>
              <a:gd name="T14" fmla="*/ 3973 w 4570"/>
              <a:gd name="T15" fmla="*/ 1150 h 5896"/>
              <a:gd name="T16" fmla="*/ 4073 w 4570"/>
              <a:gd name="T17" fmla="*/ 1249 h 5896"/>
              <a:gd name="T18" fmla="*/ 4073 w 4570"/>
              <a:gd name="T19" fmla="*/ 1524 h 5896"/>
              <a:gd name="T20" fmla="*/ 4073 w 4570"/>
              <a:gd name="T21" fmla="*/ 1545 h 5896"/>
              <a:gd name="T22" fmla="*/ 4073 w 4570"/>
              <a:gd name="T23" fmla="*/ 2412 h 5896"/>
              <a:gd name="T24" fmla="*/ 4570 w 4570"/>
              <a:gd name="T25" fmla="*/ 2412 h 5896"/>
              <a:gd name="T26" fmla="*/ 4570 w 4570"/>
              <a:gd name="T27" fmla="*/ 1545 h 5896"/>
              <a:gd name="T28" fmla="*/ 4570 w 4570"/>
              <a:gd name="T29" fmla="*/ 1524 h 5896"/>
              <a:gd name="T30" fmla="*/ 4570 w 4570"/>
              <a:gd name="T31" fmla="*/ 1249 h 5896"/>
              <a:gd name="T32" fmla="*/ 3973 w 4570"/>
              <a:gd name="T33" fmla="*/ 653 h 5896"/>
              <a:gd name="T34" fmla="*/ 2956 w 4570"/>
              <a:gd name="T35" fmla="*/ 653 h 5896"/>
              <a:gd name="T36" fmla="*/ 2285 w 4570"/>
              <a:gd name="T37" fmla="*/ 0 h 5896"/>
              <a:gd name="T38" fmla="*/ 1615 w 4570"/>
              <a:gd name="T39" fmla="*/ 653 h 5896"/>
              <a:gd name="T40" fmla="*/ 597 w 4570"/>
              <a:gd name="T41" fmla="*/ 653 h 5896"/>
              <a:gd name="T42" fmla="*/ 0 w 4570"/>
              <a:gd name="T43" fmla="*/ 1249 h 5896"/>
              <a:gd name="T44" fmla="*/ 0 w 4570"/>
              <a:gd name="T45" fmla="*/ 5300 h 5896"/>
              <a:gd name="T46" fmla="*/ 597 w 4570"/>
              <a:gd name="T47" fmla="*/ 5896 h 5896"/>
              <a:gd name="T48" fmla="*/ 2115 w 4570"/>
              <a:gd name="T49" fmla="*/ 5896 h 5896"/>
              <a:gd name="T50" fmla="*/ 2115 w 4570"/>
              <a:gd name="T51" fmla="*/ 5399 h 5896"/>
              <a:gd name="T52" fmla="*/ 597 w 4570"/>
              <a:gd name="T53" fmla="*/ 5399 h 5896"/>
              <a:gd name="T54" fmla="*/ 498 w 4570"/>
              <a:gd name="T55" fmla="*/ 5300 h 5896"/>
              <a:gd name="T56" fmla="*/ 2285 w 4570"/>
              <a:gd name="T57" fmla="*/ 398 h 5896"/>
              <a:gd name="T58" fmla="*/ 2559 w 4570"/>
              <a:gd name="T59" fmla="*/ 672 h 5896"/>
              <a:gd name="T60" fmla="*/ 2285 w 4570"/>
              <a:gd name="T61" fmla="*/ 945 h 5896"/>
              <a:gd name="T62" fmla="*/ 2012 w 4570"/>
              <a:gd name="T63" fmla="*/ 672 h 5896"/>
              <a:gd name="T64" fmla="*/ 2285 w 4570"/>
              <a:gd name="T65" fmla="*/ 398 h 5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70" h="5896">
                <a:moveTo>
                  <a:pt x="498" y="5300"/>
                </a:moveTo>
                <a:cubicBezTo>
                  <a:pt x="498" y="1249"/>
                  <a:pt x="498" y="1249"/>
                  <a:pt x="498" y="1249"/>
                </a:cubicBezTo>
                <a:cubicBezTo>
                  <a:pt x="498" y="1195"/>
                  <a:pt x="543" y="1150"/>
                  <a:pt x="597" y="1150"/>
                </a:cubicBezTo>
                <a:cubicBezTo>
                  <a:pt x="1285" y="1150"/>
                  <a:pt x="1285" y="1150"/>
                  <a:pt x="1285" y="1150"/>
                </a:cubicBezTo>
                <a:cubicBezTo>
                  <a:pt x="1175" y="1257"/>
                  <a:pt x="1093" y="1388"/>
                  <a:pt x="1093" y="1544"/>
                </a:cubicBezTo>
                <a:cubicBezTo>
                  <a:pt x="3478" y="1544"/>
                  <a:pt x="3478" y="1544"/>
                  <a:pt x="3478" y="1544"/>
                </a:cubicBezTo>
                <a:cubicBezTo>
                  <a:pt x="3478" y="1388"/>
                  <a:pt x="3395" y="1257"/>
                  <a:pt x="3285" y="1150"/>
                </a:cubicBezTo>
                <a:cubicBezTo>
                  <a:pt x="3973" y="1150"/>
                  <a:pt x="3973" y="1150"/>
                  <a:pt x="3973" y="1150"/>
                </a:cubicBezTo>
                <a:cubicBezTo>
                  <a:pt x="4027" y="1150"/>
                  <a:pt x="4073" y="1195"/>
                  <a:pt x="4073" y="1249"/>
                </a:cubicBezTo>
                <a:cubicBezTo>
                  <a:pt x="4073" y="1524"/>
                  <a:pt x="4073" y="1524"/>
                  <a:pt x="4073" y="1524"/>
                </a:cubicBezTo>
                <a:cubicBezTo>
                  <a:pt x="4073" y="1545"/>
                  <a:pt x="4073" y="1545"/>
                  <a:pt x="4073" y="1545"/>
                </a:cubicBezTo>
                <a:cubicBezTo>
                  <a:pt x="4073" y="2412"/>
                  <a:pt x="4073" y="2412"/>
                  <a:pt x="4073" y="2412"/>
                </a:cubicBezTo>
                <a:cubicBezTo>
                  <a:pt x="4570" y="2412"/>
                  <a:pt x="4570" y="2412"/>
                  <a:pt x="4570" y="2412"/>
                </a:cubicBezTo>
                <a:cubicBezTo>
                  <a:pt x="4570" y="1545"/>
                  <a:pt x="4570" y="1545"/>
                  <a:pt x="4570" y="1545"/>
                </a:cubicBezTo>
                <a:cubicBezTo>
                  <a:pt x="4570" y="1524"/>
                  <a:pt x="4570" y="1524"/>
                  <a:pt x="4570" y="1524"/>
                </a:cubicBezTo>
                <a:cubicBezTo>
                  <a:pt x="4570" y="1249"/>
                  <a:pt x="4570" y="1249"/>
                  <a:pt x="4570" y="1249"/>
                </a:cubicBezTo>
                <a:cubicBezTo>
                  <a:pt x="4570" y="921"/>
                  <a:pt x="4301" y="653"/>
                  <a:pt x="3973" y="653"/>
                </a:cubicBezTo>
                <a:cubicBezTo>
                  <a:pt x="2956" y="653"/>
                  <a:pt x="2956" y="653"/>
                  <a:pt x="2956" y="653"/>
                </a:cubicBezTo>
                <a:cubicBezTo>
                  <a:pt x="2945" y="291"/>
                  <a:pt x="2649" y="0"/>
                  <a:pt x="2285" y="0"/>
                </a:cubicBezTo>
                <a:cubicBezTo>
                  <a:pt x="1921" y="0"/>
                  <a:pt x="1625" y="291"/>
                  <a:pt x="1615" y="653"/>
                </a:cubicBezTo>
                <a:cubicBezTo>
                  <a:pt x="597" y="653"/>
                  <a:pt x="597" y="653"/>
                  <a:pt x="597" y="653"/>
                </a:cubicBezTo>
                <a:cubicBezTo>
                  <a:pt x="269" y="653"/>
                  <a:pt x="0" y="921"/>
                  <a:pt x="0" y="1249"/>
                </a:cubicBezTo>
                <a:cubicBezTo>
                  <a:pt x="0" y="5300"/>
                  <a:pt x="0" y="5300"/>
                  <a:pt x="0" y="5300"/>
                </a:cubicBezTo>
                <a:cubicBezTo>
                  <a:pt x="0" y="5628"/>
                  <a:pt x="269" y="5896"/>
                  <a:pt x="597" y="5896"/>
                </a:cubicBezTo>
                <a:cubicBezTo>
                  <a:pt x="2115" y="5896"/>
                  <a:pt x="2115" y="5896"/>
                  <a:pt x="2115" y="5896"/>
                </a:cubicBezTo>
                <a:cubicBezTo>
                  <a:pt x="2115" y="5399"/>
                  <a:pt x="2115" y="5399"/>
                  <a:pt x="2115" y="5399"/>
                </a:cubicBezTo>
                <a:cubicBezTo>
                  <a:pt x="597" y="5399"/>
                  <a:pt x="597" y="5399"/>
                  <a:pt x="597" y="5399"/>
                </a:cubicBezTo>
                <a:cubicBezTo>
                  <a:pt x="543" y="5399"/>
                  <a:pt x="498" y="5353"/>
                  <a:pt x="498" y="5300"/>
                </a:cubicBezTo>
                <a:close/>
                <a:moveTo>
                  <a:pt x="2285" y="398"/>
                </a:moveTo>
                <a:cubicBezTo>
                  <a:pt x="2436" y="398"/>
                  <a:pt x="2559" y="521"/>
                  <a:pt x="2559" y="672"/>
                </a:cubicBezTo>
                <a:cubicBezTo>
                  <a:pt x="2559" y="823"/>
                  <a:pt x="2436" y="945"/>
                  <a:pt x="2285" y="945"/>
                </a:cubicBezTo>
                <a:cubicBezTo>
                  <a:pt x="2134" y="945"/>
                  <a:pt x="2012" y="823"/>
                  <a:pt x="2012" y="672"/>
                </a:cubicBezTo>
                <a:cubicBezTo>
                  <a:pt x="2012" y="521"/>
                  <a:pt x="2134" y="398"/>
                  <a:pt x="2285" y="398"/>
                </a:cubicBezTo>
                <a:close/>
              </a:path>
            </a:pathLst>
          </a:custGeom>
          <a:solidFill>
            <a:srgbClr val="CCD0DA"/>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7184571" y="2804160"/>
            <a:ext cx="1722517" cy="1097280"/>
          </a:xfrm>
          <a:prstGeom prst="rect">
            <a:avLst/>
          </a:prstGeom>
        </p:spPr>
        <p:txBody>
          <a:bodyPr vert="horz" wrap="square" lIns="91440" tIns="45720" rIns="91440" bIns="45720" rtlCol="0" anchor="t">
            <a:normAutofit/>
          </a:bodyPr>
          <a:lstStyle/>
          <a:p>
            <a:pPr>
              <a:spcBef>
                <a:spcPct val="20000"/>
              </a:spcBef>
            </a:pPr>
            <a:endParaRPr lang="en-US" sz="1600" b="1" dirty="0" smtClean="0">
              <a:solidFill>
                <a:srgbClr val="00A0AF"/>
              </a:solidFill>
              <a:latin typeface="Arial Black"/>
              <a:cs typeface="Arial Black"/>
            </a:endParaRPr>
          </a:p>
        </p:txBody>
      </p:sp>
      <p:sp>
        <p:nvSpPr>
          <p:cNvPr id="12" name="TextBox 11"/>
          <p:cNvSpPr txBox="1"/>
          <p:nvPr/>
        </p:nvSpPr>
        <p:spPr>
          <a:xfrm>
            <a:off x="383177" y="4702629"/>
            <a:ext cx="2316480" cy="1474808"/>
          </a:xfrm>
          <a:prstGeom prst="rect">
            <a:avLst/>
          </a:prstGeom>
        </p:spPr>
        <p:txBody>
          <a:bodyPr vert="horz" wrap="square" lIns="91440" tIns="45720" rIns="91440" bIns="45720" rtlCol="0" anchor="t">
            <a:normAutofit/>
          </a:bodyPr>
          <a:lstStyle/>
          <a:p>
            <a:pPr>
              <a:spcBef>
                <a:spcPct val="20000"/>
              </a:spcBef>
            </a:pPr>
            <a:endParaRPr lang="en-US" sz="1600" b="1" dirty="0" smtClean="0">
              <a:solidFill>
                <a:srgbClr val="00A0AF"/>
              </a:solidFill>
              <a:latin typeface="Arial Black"/>
              <a:cs typeface="Arial Black"/>
            </a:endParaRPr>
          </a:p>
        </p:txBody>
      </p:sp>
      <p:sp>
        <p:nvSpPr>
          <p:cNvPr id="13" name="Text Placeholder 1"/>
          <p:cNvSpPr txBox="1">
            <a:spLocks/>
          </p:cNvSpPr>
          <p:nvPr/>
        </p:nvSpPr>
        <p:spPr>
          <a:xfrm>
            <a:off x="2929549" y="3101062"/>
            <a:ext cx="3362734" cy="1500187"/>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2800" kern="1200" baseline="0">
                <a:solidFill>
                  <a:schemeClr val="tx1"/>
                </a:solidFill>
                <a:latin typeface="Arial Black" pitchFamily="34" charset="0"/>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500" dirty="0" smtClean="0">
                <a:solidFill>
                  <a:srgbClr val="10335A"/>
                </a:solidFill>
              </a:rPr>
              <a:t>ATTENDANCE</a:t>
            </a:r>
          </a:p>
          <a:p>
            <a:endParaRPr lang="en-US" sz="1500" dirty="0" smtClean="0">
              <a:solidFill>
                <a:srgbClr val="10335A"/>
              </a:solidFill>
            </a:endParaRPr>
          </a:p>
        </p:txBody>
      </p:sp>
    </p:spTree>
    <p:extLst>
      <p:ext uri="{BB962C8B-B14F-4D97-AF65-F5344CB8AC3E}">
        <p14:creationId xmlns:p14="http://schemas.microsoft.com/office/powerpoint/2010/main" val="1032053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20" y="129049"/>
            <a:ext cx="8454680" cy="648223"/>
          </a:xfrm>
        </p:spPr>
        <p:txBody>
          <a:bodyPr>
            <a:normAutofit fontScale="90000"/>
          </a:bodyPr>
          <a:lstStyle/>
          <a:p>
            <a:r>
              <a:rPr lang="en-US" dirty="0" smtClean="0">
                <a:solidFill>
                  <a:srgbClr val="10335A"/>
                </a:solidFill>
              </a:rPr>
              <a:t>Program Engagement and Participation: </a:t>
            </a:r>
            <a:br>
              <a:rPr lang="en-US" dirty="0" smtClean="0">
                <a:solidFill>
                  <a:srgbClr val="10335A"/>
                </a:solidFill>
              </a:rPr>
            </a:br>
            <a:r>
              <a:rPr lang="en-US" dirty="0" smtClean="0">
                <a:solidFill>
                  <a:srgbClr val="10335A"/>
                </a:solidFill>
              </a:rPr>
              <a:t>An Ongoing Challenge</a:t>
            </a:r>
            <a:endParaRPr lang="en-US" dirty="0">
              <a:solidFill>
                <a:srgbClr val="10335A"/>
              </a:solidFill>
            </a:endParaRPr>
          </a:p>
        </p:txBody>
      </p:sp>
      <p:sp>
        <p:nvSpPr>
          <p:cNvPr id="3" name="Text Placeholder 2"/>
          <p:cNvSpPr>
            <a:spLocks noGrp="1"/>
          </p:cNvSpPr>
          <p:nvPr>
            <p:ph type="body" sz="quarter" idx="11"/>
          </p:nvPr>
        </p:nvSpPr>
        <p:spPr>
          <a:xfrm>
            <a:off x="457200" y="1189522"/>
            <a:ext cx="8229599" cy="4846320"/>
          </a:xfrm>
        </p:spPr>
        <p:txBody>
          <a:bodyPr/>
          <a:lstStyle/>
          <a:p>
            <a:pPr>
              <a:buClr>
                <a:srgbClr val="004148"/>
              </a:buClr>
            </a:pPr>
            <a:r>
              <a:rPr lang="en-US" sz="2000" dirty="0">
                <a:solidFill>
                  <a:srgbClr val="10335A"/>
                </a:solidFill>
              </a:rPr>
              <a:t>Fathers who attend few—or no–services bring down average </a:t>
            </a:r>
            <a:r>
              <a:rPr lang="en-US" sz="2000" dirty="0" smtClean="0">
                <a:solidFill>
                  <a:srgbClr val="10335A"/>
                </a:solidFill>
              </a:rPr>
              <a:t>participation rates and dosage</a:t>
            </a:r>
            <a:endParaRPr lang="en-US" sz="2000" dirty="0">
              <a:solidFill>
                <a:srgbClr val="10335A"/>
              </a:solidFill>
            </a:endParaRPr>
          </a:p>
          <a:p>
            <a:pPr lvl="1">
              <a:spcAft>
                <a:spcPts val="1200"/>
              </a:spcAft>
              <a:buClr>
                <a:srgbClr val="004148"/>
              </a:buClr>
            </a:pPr>
            <a:r>
              <a:rPr lang="en-US" sz="2000" b="0" dirty="0">
                <a:solidFill>
                  <a:srgbClr val="10335A"/>
                </a:solidFill>
                <a:latin typeface="+mn-lt"/>
              </a:rPr>
              <a:t>No-shows must be included in intent-to-treat </a:t>
            </a:r>
            <a:r>
              <a:rPr lang="en-US" sz="2000" b="0" dirty="0" smtClean="0">
                <a:solidFill>
                  <a:srgbClr val="10335A"/>
                </a:solidFill>
                <a:latin typeface="+mn-lt"/>
              </a:rPr>
              <a:t>analyses</a:t>
            </a:r>
          </a:p>
          <a:p>
            <a:pPr>
              <a:spcAft>
                <a:spcPts val="1200"/>
              </a:spcAft>
              <a:buClr>
                <a:srgbClr val="004148"/>
              </a:buClr>
            </a:pPr>
            <a:r>
              <a:rPr lang="en-US" sz="2000" dirty="0" smtClean="0">
                <a:solidFill>
                  <a:srgbClr val="10335A"/>
                </a:solidFill>
              </a:rPr>
              <a:t>High </a:t>
            </a:r>
            <a:r>
              <a:rPr lang="en-US" sz="2000" dirty="0">
                <a:solidFill>
                  <a:srgbClr val="10335A"/>
                </a:solidFill>
              </a:rPr>
              <a:t>dosage of services for fathers maximizes chance of </a:t>
            </a:r>
            <a:r>
              <a:rPr lang="en-US" sz="2000" dirty="0" smtClean="0">
                <a:solidFill>
                  <a:srgbClr val="10335A"/>
                </a:solidFill>
              </a:rPr>
              <a:t>finding impacts</a:t>
            </a:r>
          </a:p>
          <a:p>
            <a:pPr>
              <a:buClr>
                <a:srgbClr val="004148"/>
              </a:buClr>
            </a:pPr>
            <a:r>
              <a:rPr lang="en-US" sz="2000" dirty="0" smtClean="0">
                <a:solidFill>
                  <a:srgbClr val="10335A"/>
                </a:solidFill>
              </a:rPr>
              <a:t>Maximizing participation can be challenging</a:t>
            </a:r>
            <a:endParaRPr lang="en-US" sz="2000" dirty="0">
              <a:solidFill>
                <a:srgbClr val="10335A"/>
              </a:solidFill>
            </a:endParaRPr>
          </a:p>
          <a:p>
            <a:pPr lvl="1">
              <a:buClr>
                <a:srgbClr val="004148"/>
              </a:buClr>
            </a:pPr>
            <a:r>
              <a:rPr lang="en-US" sz="2000" b="0" dirty="0">
                <a:solidFill>
                  <a:srgbClr val="10335A"/>
                </a:solidFill>
                <a:latin typeface="+mn-lt"/>
              </a:rPr>
              <a:t>Changing contact information</a:t>
            </a:r>
          </a:p>
          <a:p>
            <a:pPr lvl="1">
              <a:buClr>
                <a:srgbClr val="004148"/>
              </a:buClr>
            </a:pPr>
            <a:r>
              <a:rPr lang="en-US" sz="2000" b="0" dirty="0">
                <a:solidFill>
                  <a:srgbClr val="10335A"/>
                </a:solidFill>
                <a:latin typeface="+mn-lt"/>
              </a:rPr>
              <a:t>Chaotic and unstable lives</a:t>
            </a:r>
          </a:p>
          <a:p>
            <a:pPr lvl="1">
              <a:buClr>
                <a:srgbClr val="004148"/>
              </a:buClr>
            </a:pPr>
            <a:r>
              <a:rPr lang="en-US" sz="2000" b="0" dirty="0">
                <a:solidFill>
                  <a:srgbClr val="10335A"/>
                </a:solidFill>
                <a:latin typeface="+mn-lt"/>
              </a:rPr>
              <a:t>Good reasons—e.g. getting a job, </a:t>
            </a:r>
            <a:r>
              <a:rPr lang="en-US" sz="2000" b="0" dirty="0" smtClean="0">
                <a:solidFill>
                  <a:srgbClr val="10335A"/>
                </a:solidFill>
                <a:latin typeface="+mn-lt"/>
              </a:rPr>
              <a:t>illness</a:t>
            </a:r>
            <a:endParaRPr lang="en-US" sz="2000" b="0" dirty="0">
              <a:solidFill>
                <a:srgbClr val="10335A"/>
              </a:solidFill>
              <a:latin typeface="+mn-lt"/>
            </a:endParaRPr>
          </a:p>
          <a:p>
            <a:pPr lvl="1">
              <a:buClr>
                <a:srgbClr val="004148"/>
              </a:buClr>
            </a:pPr>
            <a:endParaRPr lang="en-US" dirty="0">
              <a:solidFill>
                <a:srgbClr val="10335A"/>
              </a:solidFill>
            </a:endParaRPr>
          </a:p>
          <a:p>
            <a:pPr lvl="1">
              <a:buClr>
                <a:srgbClr val="004148"/>
              </a:buClr>
            </a:pPr>
            <a:endParaRPr lang="en-US" dirty="0" smtClean="0">
              <a:solidFill>
                <a:srgbClr val="10335A"/>
              </a:solidFill>
            </a:endParaRPr>
          </a:p>
          <a:p>
            <a:pPr lvl="1">
              <a:buClr>
                <a:srgbClr val="004148"/>
              </a:buClr>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57568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20" y="310501"/>
            <a:ext cx="8454680" cy="648223"/>
          </a:xfrm>
        </p:spPr>
        <p:txBody>
          <a:bodyPr>
            <a:normAutofit/>
          </a:bodyPr>
          <a:lstStyle/>
          <a:p>
            <a:r>
              <a:rPr lang="en-US" dirty="0" smtClean="0">
                <a:solidFill>
                  <a:srgbClr val="10335A"/>
                </a:solidFill>
              </a:rPr>
              <a:t>Encouraging Initial Engagement</a:t>
            </a:r>
            <a:endParaRPr lang="en-US" dirty="0">
              <a:solidFill>
                <a:srgbClr val="10335A"/>
              </a:solidFill>
            </a:endParaRPr>
          </a:p>
        </p:txBody>
      </p:sp>
      <p:sp>
        <p:nvSpPr>
          <p:cNvPr id="3" name="Text Placeholder 2"/>
          <p:cNvSpPr>
            <a:spLocks noGrp="1"/>
          </p:cNvSpPr>
          <p:nvPr>
            <p:ph type="body" sz="quarter" idx="11"/>
          </p:nvPr>
        </p:nvSpPr>
        <p:spPr>
          <a:xfrm>
            <a:off x="457201" y="1181548"/>
            <a:ext cx="8229599" cy="4846320"/>
          </a:xfrm>
        </p:spPr>
        <p:txBody>
          <a:bodyPr/>
          <a:lstStyle/>
          <a:p>
            <a:pPr marL="0" indent="0">
              <a:buClr>
                <a:srgbClr val="004148"/>
              </a:buClr>
              <a:buNone/>
            </a:pPr>
            <a:r>
              <a:rPr lang="en-US" sz="2000" b="0" dirty="0" smtClean="0">
                <a:solidFill>
                  <a:srgbClr val="002060"/>
                </a:solidFill>
              </a:rPr>
              <a:t>Strategies used by PACT RF programs:</a:t>
            </a:r>
          </a:p>
          <a:p>
            <a:pPr>
              <a:buClr>
                <a:srgbClr val="004148"/>
              </a:buClr>
            </a:pPr>
            <a:r>
              <a:rPr lang="en-US" sz="2000" b="0" dirty="0" smtClean="0">
                <a:solidFill>
                  <a:schemeClr val="tx2"/>
                </a:solidFill>
              </a:rPr>
              <a:t>Limit </a:t>
            </a:r>
            <a:r>
              <a:rPr lang="en-US" sz="2000" b="0" dirty="0">
                <a:solidFill>
                  <a:schemeClr val="tx2"/>
                </a:solidFill>
              </a:rPr>
              <a:t>time between enrollment and program start </a:t>
            </a:r>
          </a:p>
          <a:p>
            <a:pPr>
              <a:buClr>
                <a:srgbClr val="004148"/>
              </a:buClr>
            </a:pPr>
            <a:r>
              <a:rPr lang="en-US" sz="2000" b="0" dirty="0">
                <a:solidFill>
                  <a:schemeClr val="tx2"/>
                </a:solidFill>
              </a:rPr>
              <a:t>Use orientation to introduce program resources and build excitement </a:t>
            </a:r>
          </a:p>
          <a:p>
            <a:pPr>
              <a:buClr>
                <a:srgbClr val="004148"/>
              </a:buClr>
            </a:pPr>
            <a:r>
              <a:rPr lang="en-US" sz="2000" b="0" dirty="0">
                <a:solidFill>
                  <a:schemeClr val="tx2"/>
                </a:solidFill>
              </a:rPr>
              <a:t>Develop a plan to guide program participation</a:t>
            </a:r>
          </a:p>
          <a:p>
            <a:pPr>
              <a:buClr>
                <a:srgbClr val="004148"/>
              </a:buClr>
            </a:pPr>
            <a:r>
              <a:rPr lang="en-US" sz="2000" b="0" dirty="0">
                <a:solidFill>
                  <a:schemeClr val="tx2"/>
                </a:solidFill>
              </a:rPr>
              <a:t>Offer multiple opportunities to participate</a:t>
            </a:r>
          </a:p>
          <a:p>
            <a:pPr>
              <a:buClr>
                <a:srgbClr val="004148"/>
              </a:buClr>
            </a:pPr>
            <a:r>
              <a:rPr lang="en-US" sz="2000" b="0" dirty="0">
                <a:solidFill>
                  <a:schemeClr val="tx2"/>
                </a:solidFill>
              </a:rPr>
              <a:t>Provide financial incentive after limited participation</a:t>
            </a:r>
          </a:p>
          <a:p>
            <a:pPr>
              <a:buClr>
                <a:srgbClr val="004148"/>
              </a:buClr>
            </a:pPr>
            <a:r>
              <a:rPr lang="en-US" sz="2000" b="0" dirty="0">
                <a:solidFill>
                  <a:schemeClr val="tx2"/>
                </a:solidFill>
              </a:rPr>
              <a:t>Offer reductions in child support arrearages</a:t>
            </a:r>
          </a:p>
          <a:p>
            <a:pPr>
              <a:buClr>
                <a:srgbClr val="004148"/>
              </a:buClr>
            </a:pPr>
            <a:r>
              <a:rPr lang="en-US" sz="2000" b="0" dirty="0">
                <a:solidFill>
                  <a:schemeClr val="tx2"/>
                </a:solidFill>
              </a:rPr>
              <a:t>Offer immediate support services, if needed</a:t>
            </a:r>
          </a:p>
          <a:p>
            <a:pPr marL="0" indent="0">
              <a:buClr>
                <a:srgbClr val="004148"/>
              </a:buClr>
              <a:buNone/>
            </a:pPr>
            <a:endParaRPr lang="en-US" dirty="0" smtClean="0">
              <a:solidFill>
                <a:srgbClr val="10335A"/>
              </a:solidFill>
            </a:endParaRPr>
          </a:p>
          <a:p>
            <a:pPr lvl="1">
              <a:buClr>
                <a:srgbClr val="004148"/>
              </a:buClr>
            </a:pPr>
            <a:endParaRPr lang="en-US" dirty="0" smtClean="0">
              <a:solidFill>
                <a:srgbClr val="10335A"/>
              </a:solidFill>
            </a:endParaRPr>
          </a:p>
          <a:p>
            <a:pPr lvl="1">
              <a:buClr>
                <a:srgbClr val="004148"/>
              </a:buClr>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1920672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20" y="310501"/>
            <a:ext cx="8454680" cy="648223"/>
          </a:xfrm>
        </p:spPr>
        <p:txBody>
          <a:bodyPr>
            <a:normAutofit/>
          </a:bodyPr>
          <a:lstStyle/>
          <a:p>
            <a:r>
              <a:rPr lang="en-US" dirty="0">
                <a:solidFill>
                  <a:srgbClr val="10335A"/>
                </a:solidFill>
              </a:rPr>
              <a:t>Promoting Ongoing Participation</a:t>
            </a:r>
          </a:p>
        </p:txBody>
      </p:sp>
      <p:sp>
        <p:nvSpPr>
          <p:cNvPr id="3" name="Text Placeholder 2"/>
          <p:cNvSpPr>
            <a:spLocks noGrp="1"/>
          </p:cNvSpPr>
          <p:nvPr>
            <p:ph type="body" sz="quarter" idx="11"/>
          </p:nvPr>
        </p:nvSpPr>
        <p:spPr>
          <a:xfrm>
            <a:off x="457201" y="1181548"/>
            <a:ext cx="8229599" cy="4846320"/>
          </a:xfrm>
        </p:spPr>
        <p:txBody>
          <a:bodyPr>
            <a:normAutofit fontScale="85000" lnSpcReduction="20000"/>
          </a:bodyPr>
          <a:lstStyle/>
          <a:p>
            <a:pPr marL="0" indent="0">
              <a:buClr>
                <a:srgbClr val="004148"/>
              </a:buClr>
              <a:buNone/>
            </a:pPr>
            <a:r>
              <a:rPr lang="en-US" sz="2400" b="0" dirty="0" smtClean="0">
                <a:solidFill>
                  <a:srgbClr val="002060"/>
                </a:solidFill>
              </a:rPr>
              <a:t>Strategies used by PACT RF programs:</a:t>
            </a:r>
          </a:p>
          <a:p>
            <a:pPr>
              <a:buClr>
                <a:srgbClr val="004148"/>
              </a:buClr>
            </a:pPr>
            <a:r>
              <a:rPr lang="en-US" sz="2400" dirty="0" smtClean="0">
                <a:solidFill>
                  <a:schemeClr val="tx2"/>
                </a:solidFill>
              </a:rPr>
              <a:t>Offer a specified reduction </a:t>
            </a:r>
            <a:r>
              <a:rPr lang="en-US" sz="2400" dirty="0">
                <a:solidFill>
                  <a:schemeClr val="tx2"/>
                </a:solidFill>
              </a:rPr>
              <a:t>in child support arrearages for </a:t>
            </a:r>
            <a:r>
              <a:rPr lang="en-US" sz="2400" dirty="0" smtClean="0">
                <a:solidFill>
                  <a:schemeClr val="tx2"/>
                </a:solidFill>
              </a:rPr>
              <a:t>every hour of participation or sustained employment</a:t>
            </a:r>
            <a:endParaRPr lang="en-US" sz="2400" dirty="0">
              <a:solidFill>
                <a:schemeClr val="tx2"/>
              </a:solidFill>
            </a:endParaRPr>
          </a:p>
          <a:p>
            <a:pPr>
              <a:buClr>
                <a:srgbClr val="004148"/>
              </a:buClr>
            </a:pPr>
            <a:r>
              <a:rPr lang="en-US" sz="2400" dirty="0" smtClean="0">
                <a:solidFill>
                  <a:schemeClr val="tx2"/>
                </a:solidFill>
              </a:rPr>
              <a:t>Offer </a:t>
            </a:r>
            <a:r>
              <a:rPr lang="en-US" sz="2400" dirty="0">
                <a:solidFill>
                  <a:schemeClr val="tx2"/>
                </a:solidFill>
              </a:rPr>
              <a:t>financial incentives for </a:t>
            </a:r>
            <a:r>
              <a:rPr lang="en-US" sz="2400" dirty="0" smtClean="0">
                <a:solidFill>
                  <a:schemeClr val="tx2"/>
                </a:solidFill>
              </a:rPr>
              <a:t>attendance, completion, or employment</a:t>
            </a:r>
            <a:endParaRPr lang="en-US" sz="2400" dirty="0">
              <a:solidFill>
                <a:schemeClr val="tx2"/>
              </a:solidFill>
            </a:endParaRPr>
          </a:p>
          <a:p>
            <a:pPr>
              <a:buClr>
                <a:srgbClr val="004148"/>
              </a:buClr>
            </a:pPr>
            <a:r>
              <a:rPr lang="en-US" sz="2400" dirty="0" smtClean="0">
                <a:solidFill>
                  <a:schemeClr val="tx2"/>
                </a:solidFill>
              </a:rPr>
              <a:t>Make reminder calls to fathers</a:t>
            </a:r>
            <a:endParaRPr lang="en-US" sz="2400" dirty="0">
              <a:solidFill>
                <a:schemeClr val="tx2"/>
              </a:solidFill>
            </a:endParaRPr>
          </a:p>
          <a:p>
            <a:pPr>
              <a:buClr>
                <a:srgbClr val="004148"/>
              </a:buClr>
            </a:pPr>
            <a:r>
              <a:rPr lang="en-US" sz="2400" dirty="0">
                <a:solidFill>
                  <a:schemeClr val="tx2"/>
                </a:solidFill>
              </a:rPr>
              <a:t>Reach out to fathers who miss sessions</a:t>
            </a:r>
          </a:p>
          <a:p>
            <a:pPr>
              <a:buClr>
                <a:srgbClr val="004148"/>
              </a:buClr>
            </a:pPr>
            <a:r>
              <a:rPr lang="en-US" sz="2400" dirty="0">
                <a:solidFill>
                  <a:schemeClr val="tx2"/>
                </a:solidFill>
              </a:rPr>
              <a:t>When contact with a father is lost, reach out to other agencies </a:t>
            </a:r>
            <a:r>
              <a:rPr lang="en-US" sz="2400" dirty="0" smtClean="0">
                <a:solidFill>
                  <a:schemeClr val="tx2"/>
                </a:solidFill>
              </a:rPr>
              <a:t>with whom father is involved </a:t>
            </a:r>
            <a:r>
              <a:rPr lang="en-US" sz="2400" dirty="0">
                <a:solidFill>
                  <a:schemeClr val="tx2"/>
                </a:solidFill>
              </a:rPr>
              <a:t>(e.g. child support enforcement, parole officers, treatment centers)</a:t>
            </a:r>
          </a:p>
          <a:p>
            <a:pPr>
              <a:buClr>
                <a:srgbClr val="004148"/>
              </a:buClr>
            </a:pPr>
            <a:r>
              <a:rPr lang="en-US" sz="2400" dirty="0">
                <a:solidFill>
                  <a:schemeClr val="tx2"/>
                </a:solidFill>
              </a:rPr>
              <a:t>Host events and outings </a:t>
            </a:r>
            <a:r>
              <a:rPr lang="en-US" sz="2400" dirty="0" smtClean="0">
                <a:solidFill>
                  <a:schemeClr val="tx2"/>
                </a:solidFill>
              </a:rPr>
              <a:t>to </a:t>
            </a:r>
            <a:r>
              <a:rPr lang="en-US" sz="2400" dirty="0">
                <a:solidFill>
                  <a:schemeClr val="tx2"/>
                </a:solidFill>
              </a:rPr>
              <a:t>facilitate </a:t>
            </a:r>
            <a:r>
              <a:rPr lang="en-US" sz="2400" dirty="0" smtClean="0">
                <a:solidFill>
                  <a:schemeClr val="tx2"/>
                </a:solidFill>
              </a:rPr>
              <a:t>father-child bonding</a:t>
            </a:r>
            <a:endParaRPr lang="en-US" sz="2400" dirty="0">
              <a:solidFill>
                <a:schemeClr val="tx2"/>
              </a:solidFill>
            </a:endParaRPr>
          </a:p>
          <a:p>
            <a:pPr>
              <a:buClr>
                <a:srgbClr val="004148"/>
              </a:buClr>
            </a:pPr>
            <a:r>
              <a:rPr lang="en-US" sz="2400" dirty="0">
                <a:solidFill>
                  <a:srgbClr val="002060"/>
                </a:solidFill>
              </a:rPr>
              <a:t>Provide condensed </a:t>
            </a:r>
            <a:r>
              <a:rPr lang="en-US" sz="2400" dirty="0" smtClean="0">
                <a:solidFill>
                  <a:srgbClr val="002060"/>
                </a:solidFill>
              </a:rPr>
              <a:t>programming</a:t>
            </a:r>
          </a:p>
          <a:p>
            <a:pPr lvl="1">
              <a:buClr>
                <a:srgbClr val="004148"/>
              </a:buClr>
            </a:pPr>
            <a:endParaRPr lang="en-US" dirty="0" smtClean="0">
              <a:solidFill>
                <a:srgbClr val="10335A"/>
              </a:solidFill>
            </a:endParaRPr>
          </a:p>
          <a:p>
            <a:pPr lvl="1">
              <a:buClr>
                <a:srgbClr val="004148"/>
              </a:buClr>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2245983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20" y="382212"/>
            <a:ext cx="8454680" cy="648223"/>
          </a:xfrm>
        </p:spPr>
        <p:txBody>
          <a:bodyPr>
            <a:normAutofit/>
          </a:bodyPr>
          <a:lstStyle/>
          <a:p>
            <a:r>
              <a:rPr lang="en-US" dirty="0" smtClean="0">
                <a:solidFill>
                  <a:srgbClr val="10335A"/>
                </a:solidFill>
              </a:rPr>
              <a:t>Reaching Inactive Fathers</a:t>
            </a:r>
            <a:endParaRPr lang="en-US" dirty="0">
              <a:solidFill>
                <a:srgbClr val="10335A"/>
              </a:solidFill>
            </a:endParaRPr>
          </a:p>
        </p:txBody>
      </p:sp>
      <p:sp>
        <p:nvSpPr>
          <p:cNvPr id="3" name="Text Placeholder 2"/>
          <p:cNvSpPr>
            <a:spLocks noGrp="1"/>
          </p:cNvSpPr>
          <p:nvPr>
            <p:ph type="body" sz="quarter" idx="11"/>
          </p:nvPr>
        </p:nvSpPr>
        <p:spPr/>
        <p:txBody>
          <a:bodyPr>
            <a:normAutofit/>
          </a:bodyPr>
          <a:lstStyle/>
          <a:p>
            <a:pPr>
              <a:buClr>
                <a:srgbClr val="004148"/>
              </a:buClr>
            </a:pPr>
            <a:r>
              <a:rPr lang="en-US" sz="2000" dirty="0">
                <a:solidFill>
                  <a:srgbClr val="10335A"/>
                </a:solidFill>
              </a:rPr>
              <a:t>Despite best efforts, some fathers </a:t>
            </a:r>
            <a:r>
              <a:rPr lang="en-US" sz="2000" dirty="0" smtClean="0">
                <a:solidFill>
                  <a:srgbClr val="10335A"/>
                </a:solidFill>
              </a:rPr>
              <a:t>may not participate </a:t>
            </a:r>
            <a:r>
              <a:rPr lang="en-US" sz="2000" dirty="0">
                <a:solidFill>
                  <a:srgbClr val="10335A"/>
                </a:solidFill>
              </a:rPr>
              <a:t>or participate only a minimal amount</a:t>
            </a:r>
          </a:p>
          <a:p>
            <a:pPr>
              <a:buClr>
                <a:srgbClr val="004148"/>
              </a:buClr>
            </a:pPr>
            <a:r>
              <a:rPr lang="en-US" sz="2000" dirty="0" smtClean="0">
                <a:solidFill>
                  <a:srgbClr val="10335A"/>
                </a:solidFill>
              </a:rPr>
              <a:t>Standard engagement strategies may not be sufficient</a:t>
            </a:r>
          </a:p>
          <a:p>
            <a:pPr>
              <a:buClr>
                <a:srgbClr val="004148"/>
              </a:buClr>
            </a:pPr>
            <a:r>
              <a:rPr lang="en-US" sz="2000" dirty="0" smtClean="0">
                <a:solidFill>
                  <a:srgbClr val="10335A"/>
                </a:solidFill>
              </a:rPr>
              <a:t>Ideas to engage inactive fathers:</a:t>
            </a:r>
          </a:p>
          <a:p>
            <a:pPr lvl="1">
              <a:buClr>
                <a:srgbClr val="004148"/>
              </a:buClr>
            </a:pPr>
            <a:r>
              <a:rPr lang="en-US" sz="2000" b="0" dirty="0" smtClean="0">
                <a:solidFill>
                  <a:srgbClr val="10335A"/>
                </a:solidFill>
                <a:latin typeface="+mn-lt"/>
              </a:rPr>
              <a:t>Compressed workshops</a:t>
            </a:r>
          </a:p>
          <a:p>
            <a:pPr lvl="1">
              <a:buClr>
                <a:srgbClr val="004148"/>
              </a:buClr>
            </a:pPr>
            <a:r>
              <a:rPr lang="en-US" sz="2000" b="0" dirty="0" smtClean="0">
                <a:solidFill>
                  <a:srgbClr val="10335A"/>
                </a:solidFill>
                <a:latin typeface="+mn-lt"/>
              </a:rPr>
              <a:t>Host a welcome back event</a:t>
            </a:r>
          </a:p>
          <a:p>
            <a:pPr lvl="1">
              <a:buClr>
                <a:srgbClr val="004148"/>
              </a:buClr>
            </a:pPr>
            <a:r>
              <a:rPr lang="en-US" sz="2000" b="0" dirty="0" smtClean="0">
                <a:solidFill>
                  <a:srgbClr val="10335A"/>
                </a:solidFill>
                <a:latin typeface="+mn-lt"/>
              </a:rPr>
              <a:t>Notify fathers of new upcoming (cohort-based) workshops</a:t>
            </a:r>
          </a:p>
          <a:p>
            <a:pPr lvl="1">
              <a:buClr>
                <a:srgbClr val="004148"/>
              </a:buClr>
            </a:pPr>
            <a:r>
              <a:rPr lang="en-US" sz="2000" b="0" dirty="0" smtClean="0">
                <a:solidFill>
                  <a:srgbClr val="10335A"/>
                </a:solidFill>
                <a:latin typeface="+mn-lt"/>
              </a:rPr>
              <a:t>Make enrolled fathers feel like they have a special opportunity</a:t>
            </a: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3643583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20" y="382212"/>
            <a:ext cx="8454680" cy="648223"/>
          </a:xfrm>
        </p:spPr>
        <p:txBody>
          <a:bodyPr>
            <a:normAutofit/>
          </a:bodyPr>
          <a:lstStyle/>
          <a:p>
            <a:r>
              <a:rPr lang="en-US" dirty="0" smtClean="0">
                <a:solidFill>
                  <a:srgbClr val="10335A"/>
                </a:solidFill>
              </a:rPr>
              <a:t>Tracking Participation</a:t>
            </a:r>
            <a:endParaRPr lang="en-US" dirty="0">
              <a:solidFill>
                <a:srgbClr val="10335A"/>
              </a:solidFill>
            </a:endParaRPr>
          </a:p>
        </p:txBody>
      </p:sp>
      <p:sp>
        <p:nvSpPr>
          <p:cNvPr id="3" name="Text Placeholder 2"/>
          <p:cNvSpPr>
            <a:spLocks noGrp="1"/>
          </p:cNvSpPr>
          <p:nvPr>
            <p:ph type="body" sz="quarter" idx="11"/>
          </p:nvPr>
        </p:nvSpPr>
        <p:spPr/>
        <p:txBody>
          <a:bodyPr/>
          <a:lstStyle/>
          <a:p>
            <a:pPr>
              <a:buClr>
                <a:srgbClr val="004148"/>
              </a:buClr>
            </a:pPr>
            <a:r>
              <a:rPr lang="en-US" sz="2000" dirty="0" smtClean="0">
                <a:solidFill>
                  <a:srgbClr val="10335A"/>
                </a:solidFill>
              </a:rPr>
              <a:t>Monitor participation monthly through standard reports in management information system</a:t>
            </a:r>
          </a:p>
          <a:p>
            <a:pPr lvl="1">
              <a:buClr>
                <a:srgbClr val="004148"/>
              </a:buClr>
            </a:pPr>
            <a:r>
              <a:rPr lang="en-US" sz="2000" b="0" dirty="0" smtClean="0">
                <a:solidFill>
                  <a:srgbClr val="10335A"/>
                </a:solidFill>
                <a:latin typeface="+mn-lt"/>
              </a:rPr>
              <a:t>Engagement: percent of fathers who attend different parts of the program at least once</a:t>
            </a:r>
          </a:p>
          <a:p>
            <a:pPr lvl="1">
              <a:buClr>
                <a:srgbClr val="004148"/>
              </a:buClr>
            </a:pPr>
            <a:r>
              <a:rPr lang="en-US" sz="2000" b="0" dirty="0" smtClean="0">
                <a:solidFill>
                  <a:srgbClr val="10335A"/>
                </a:solidFill>
                <a:latin typeface="+mn-lt"/>
              </a:rPr>
              <a:t>Retention: percent of fathers who attend half or more of workshop sessions</a:t>
            </a:r>
          </a:p>
          <a:p>
            <a:pPr lvl="1">
              <a:buClr>
                <a:srgbClr val="004148"/>
              </a:buClr>
            </a:pPr>
            <a:r>
              <a:rPr lang="en-US" sz="2000" b="0" dirty="0" smtClean="0">
                <a:solidFill>
                  <a:srgbClr val="10335A"/>
                </a:solidFill>
                <a:latin typeface="+mn-lt"/>
              </a:rPr>
              <a:t>Dosage: average hours of attendance</a:t>
            </a:r>
          </a:p>
          <a:p>
            <a:pPr>
              <a:buClr>
                <a:srgbClr val="004148"/>
              </a:buClr>
            </a:pPr>
            <a:endParaRPr lang="en-US" dirty="0" smtClean="0">
              <a:solidFill>
                <a:srgbClr val="10335A"/>
              </a:solidFill>
            </a:endParaRPr>
          </a:p>
          <a:p>
            <a:pPr lvl="1">
              <a:buClr>
                <a:srgbClr val="004148"/>
              </a:buClr>
            </a:pPr>
            <a:endParaRPr lang="en-US" dirty="0" smtClean="0">
              <a:solidFill>
                <a:srgbClr val="10335A"/>
              </a:solidFill>
            </a:endParaRPr>
          </a:p>
          <a:p>
            <a:pPr lvl="1">
              <a:buClr>
                <a:srgbClr val="004148"/>
              </a:buClr>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spTree>
    <p:extLst>
      <p:ext uri="{BB962C8B-B14F-4D97-AF65-F5344CB8AC3E}">
        <p14:creationId xmlns:p14="http://schemas.microsoft.com/office/powerpoint/2010/main" val="1835294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9" y="327137"/>
            <a:ext cx="8454680" cy="648223"/>
          </a:xfrm>
        </p:spPr>
        <p:txBody>
          <a:bodyPr>
            <a:normAutofit fontScale="90000"/>
          </a:bodyPr>
          <a:lstStyle/>
          <a:p>
            <a:r>
              <a:rPr lang="en-US" dirty="0" smtClean="0"/>
              <a:t>PACT: A Foundation for Informing </a:t>
            </a:r>
            <a:r>
              <a:rPr lang="en-US" dirty="0" err="1" smtClean="0"/>
              <a:t>RF</a:t>
            </a:r>
            <a:r>
              <a:rPr lang="en-US" dirty="0" smtClean="0"/>
              <a:t> Field</a:t>
            </a:r>
            <a:br>
              <a:rPr lang="en-US" dirty="0" smtClean="0"/>
            </a:br>
            <a:endParaRPr lang="en-US" dirty="0"/>
          </a:p>
        </p:txBody>
      </p:sp>
      <p:sp>
        <p:nvSpPr>
          <p:cNvPr id="3" name="Text Placeholder 2"/>
          <p:cNvSpPr>
            <a:spLocks noGrp="1"/>
          </p:cNvSpPr>
          <p:nvPr>
            <p:ph type="body" sz="quarter" idx="11"/>
          </p:nvPr>
        </p:nvSpPr>
        <p:spPr>
          <a:xfrm>
            <a:off x="457200" y="1198880"/>
            <a:ext cx="8229599" cy="4846320"/>
          </a:xfrm>
        </p:spPr>
        <p:txBody>
          <a:bodyPr>
            <a:normAutofit/>
          </a:bodyPr>
          <a:lstStyle/>
          <a:p>
            <a:pPr>
              <a:spcAft>
                <a:spcPts val="1200"/>
              </a:spcAft>
            </a:pPr>
            <a:r>
              <a:rPr lang="en-US" sz="2000" u="sng" dirty="0" smtClean="0">
                <a:solidFill>
                  <a:schemeClr val="tx2"/>
                </a:solidFill>
                <a:latin typeface="+mj-lt"/>
              </a:rPr>
              <a:t>Process:</a:t>
            </a:r>
            <a:r>
              <a:rPr lang="en-US" sz="2000" dirty="0" smtClean="0">
                <a:solidFill>
                  <a:schemeClr val="tx2"/>
                </a:solidFill>
                <a:latin typeface="+mj-lt"/>
              </a:rPr>
              <a:t> </a:t>
            </a:r>
            <a:r>
              <a:rPr lang="en-US" sz="2000" b="0" dirty="0" smtClean="0">
                <a:solidFill>
                  <a:schemeClr val="tx2"/>
                </a:solidFill>
                <a:latin typeface="+mj-lt"/>
              </a:rPr>
              <a:t>How were PACT programs designed and implemented? </a:t>
            </a:r>
          </a:p>
          <a:p>
            <a:pPr>
              <a:spcAft>
                <a:spcPts val="1200"/>
              </a:spcAft>
            </a:pPr>
            <a:r>
              <a:rPr lang="en-US" sz="2000" u="sng" dirty="0">
                <a:solidFill>
                  <a:schemeClr val="tx2"/>
                </a:solidFill>
                <a:latin typeface="+mj-lt"/>
              </a:rPr>
              <a:t>Impact: </a:t>
            </a:r>
            <a:r>
              <a:rPr lang="en-US" sz="2000" b="0" dirty="0">
                <a:solidFill>
                  <a:schemeClr val="tx2"/>
                </a:solidFill>
                <a:latin typeface="+mj-lt"/>
              </a:rPr>
              <a:t>Do programs improve outcomes for enrolled fathers?</a:t>
            </a:r>
          </a:p>
          <a:p>
            <a:pPr>
              <a:spcAft>
                <a:spcPts val="1200"/>
              </a:spcAft>
            </a:pPr>
            <a:r>
              <a:rPr lang="en-US" sz="2000" u="sng" dirty="0" smtClean="0">
                <a:solidFill>
                  <a:schemeClr val="tx2"/>
                </a:solidFill>
                <a:latin typeface="+mj-lt"/>
              </a:rPr>
              <a:t>Qualitative Study:</a:t>
            </a:r>
            <a:r>
              <a:rPr lang="en-US" sz="2000" dirty="0" smtClean="0">
                <a:solidFill>
                  <a:schemeClr val="tx2"/>
                </a:solidFill>
                <a:latin typeface="+mj-lt"/>
              </a:rPr>
              <a:t> </a:t>
            </a:r>
            <a:r>
              <a:rPr lang="en-US" sz="2000" b="0" dirty="0" smtClean="0">
                <a:solidFill>
                  <a:schemeClr val="tx2"/>
                </a:solidFill>
                <a:latin typeface="+mj-lt"/>
              </a:rPr>
              <a:t>How do fathers view and carry out their roles of parents, providers, and partners? </a:t>
            </a:r>
          </a:p>
          <a:p>
            <a:pPr>
              <a:spcAft>
                <a:spcPts val="1200"/>
              </a:spcAft>
            </a:pPr>
            <a:r>
              <a:rPr lang="en-US" sz="2000" u="sng" dirty="0" smtClean="0">
                <a:solidFill>
                  <a:schemeClr val="tx2"/>
                </a:solidFill>
                <a:latin typeface="+mj-lt"/>
              </a:rPr>
              <a:t>Descriptive Study of Hispanic Programs</a:t>
            </a:r>
            <a:r>
              <a:rPr lang="en-US" sz="2000" dirty="0" smtClean="0">
                <a:solidFill>
                  <a:schemeClr val="tx2"/>
                </a:solidFill>
                <a:latin typeface="+mj-lt"/>
              </a:rPr>
              <a:t>:  What makes</a:t>
            </a:r>
            <a:r>
              <a:rPr lang="en-US" sz="2000" b="0" dirty="0" smtClean="0">
                <a:solidFill>
                  <a:schemeClr val="tx2"/>
                </a:solidFill>
                <a:latin typeface="+mj-lt"/>
              </a:rPr>
              <a:t> fatherhood programs serving Hispanic men culturally-sensitive?</a:t>
            </a:r>
          </a:p>
          <a:p>
            <a:pPr lvl="1"/>
            <a:endParaRPr lang="en-US" b="0" dirty="0" smtClean="0">
              <a:latin typeface="+mn-lt"/>
            </a:endParaRPr>
          </a:p>
          <a:p>
            <a:pPr lvl="1"/>
            <a:endParaRPr lang="en-US" b="0" dirty="0" smtClean="0">
              <a:latin typeface="+mn-lt"/>
            </a:endParaRPr>
          </a:p>
          <a:p>
            <a:endParaRPr lang="en-US" dirty="0"/>
          </a:p>
        </p:txBody>
      </p:sp>
      <p:pic>
        <p:nvPicPr>
          <p:cNvPr id="4" name="Picture 3" descr="PACT-logo_final.gif"/>
          <p:cNvPicPr>
            <a:picLocks noChangeAspect="1"/>
          </p:cNvPicPr>
          <p:nvPr/>
        </p:nvPicPr>
        <p:blipFill>
          <a:blip r:embed="rId3" cstate="print"/>
          <a:stretch>
            <a:fillRect/>
          </a:stretch>
        </p:blipFill>
        <p:spPr>
          <a:xfrm>
            <a:off x="8039611" y="6172200"/>
            <a:ext cx="910203" cy="548640"/>
          </a:xfrm>
          <a:prstGeom prst="rect">
            <a:avLst/>
          </a:prstGeom>
        </p:spPr>
      </p:pic>
    </p:spTree>
    <p:extLst>
      <p:ext uri="{BB962C8B-B14F-4D97-AF65-F5344CB8AC3E}">
        <p14:creationId xmlns:p14="http://schemas.microsoft.com/office/powerpoint/2010/main" val="163437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0335A"/>
                </a:solidFill>
              </a:rPr>
              <a:t>Promoting Program Engagement</a:t>
            </a:r>
            <a:endParaRPr lang="en-US" dirty="0">
              <a:solidFill>
                <a:srgbClr val="10335A"/>
              </a:solidFill>
            </a:endParaRPr>
          </a:p>
        </p:txBody>
      </p:sp>
      <p:sp>
        <p:nvSpPr>
          <p:cNvPr id="3" name="Text Placeholder 2"/>
          <p:cNvSpPr>
            <a:spLocks noGrp="1"/>
          </p:cNvSpPr>
          <p:nvPr>
            <p:ph type="body" sz="quarter" idx="11"/>
          </p:nvPr>
        </p:nvSpPr>
        <p:spPr/>
        <p:txBody>
          <a:bodyPr/>
          <a:lstStyle/>
          <a:p>
            <a:pPr>
              <a:buClr>
                <a:srgbClr val="004148"/>
              </a:buClr>
            </a:pPr>
            <a:r>
              <a:rPr lang="en-US" sz="2000" dirty="0" smtClean="0">
                <a:solidFill>
                  <a:srgbClr val="10335A"/>
                </a:solidFill>
              </a:rPr>
              <a:t>Brandi Jahnke, Regional Executive Director of Connections to Success in Kansas City</a:t>
            </a:r>
          </a:p>
          <a:p>
            <a:pPr lvl="1">
              <a:buClr>
                <a:srgbClr val="004148"/>
              </a:buClr>
            </a:pPr>
            <a:endParaRPr lang="en-US" dirty="0" smtClean="0">
              <a:solidFill>
                <a:srgbClr val="10335A"/>
              </a:solidFill>
            </a:endParaRPr>
          </a:p>
          <a:p>
            <a:pPr lvl="1">
              <a:buClr>
                <a:srgbClr val="004148"/>
              </a:buClr>
            </a:pPr>
            <a:endParaRPr lang="en-US" dirty="0" smtClean="0">
              <a:solidFill>
                <a:srgbClr val="10335A"/>
              </a:solidFill>
            </a:endParaRPr>
          </a:p>
        </p:txBody>
      </p:sp>
      <p:pic>
        <p:nvPicPr>
          <p:cNvPr id="4" name="Picture 3" descr="PACT-logo_final.gif"/>
          <p:cNvPicPr>
            <a:picLocks noChangeAspect="1"/>
          </p:cNvPicPr>
          <p:nvPr/>
        </p:nvPicPr>
        <p:blipFill>
          <a:blip r:embed="rId3" cstate="print"/>
          <a:stretch>
            <a:fillRect/>
          </a:stretch>
        </p:blipFill>
        <p:spPr>
          <a:xfrm>
            <a:off x="7769334" y="6163993"/>
            <a:ext cx="1137754" cy="685800"/>
          </a:xfrm>
          <a:prstGeom prst="rect">
            <a:avLst/>
          </a:prstGeom>
        </p:spPr>
      </p:pic>
      <p:pic>
        <p:nvPicPr>
          <p:cNvPr id="2050" name="Picture 2" descr="http://www.dressforsuccess.org/Affiliates/Midwest/Images/CtS%204%20color%20Log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00" y="2384298"/>
            <a:ext cx="2648106" cy="285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023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617340"/>
            <a:ext cx="7772400" cy="1500187"/>
          </a:xfrm>
        </p:spPr>
        <p:txBody>
          <a:bodyPr/>
          <a:lstStyle/>
          <a:p>
            <a:r>
              <a:rPr lang="en-US" dirty="0" smtClean="0"/>
              <a:t>Questions?</a:t>
            </a:r>
          </a:p>
          <a:p>
            <a:endParaRPr lang="en-US" dirty="0"/>
          </a:p>
        </p:txBody>
      </p:sp>
      <p:pic>
        <p:nvPicPr>
          <p:cNvPr id="7" name="Picture 6"/>
          <p:cNvPicPr>
            <a:picLocks noChangeAspect="1"/>
          </p:cNvPicPr>
          <p:nvPr/>
        </p:nvPicPr>
        <p:blipFill>
          <a:blip r:embed="rId2"/>
          <a:stretch>
            <a:fillRect/>
          </a:stretch>
        </p:blipFill>
        <p:spPr>
          <a:xfrm>
            <a:off x="0" y="1856921"/>
            <a:ext cx="9144000" cy="4680195"/>
          </a:xfrm>
          <a:prstGeom prst="rect">
            <a:avLst/>
          </a:prstGeom>
        </p:spPr>
      </p:pic>
    </p:spTree>
    <p:extLst>
      <p:ext uri="{BB962C8B-B14F-4D97-AF65-F5344CB8AC3E}">
        <p14:creationId xmlns:p14="http://schemas.microsoft.com/office/powerpoint/2010/main" val="300409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9" y="335805"/>
            <a:ext cx="8454680" cy="882869"/>
          </a:xfrm>
        </p:spPr>
        <p:txBody>
          <a:bodyPr>
            <a:normAutofit fontScale="90000"/>
          </a:bodyPr>
          <a:lstStyle/>
          <a:p>
            <a:r>
              <a:rPr lang="en-US" dirty="0" smtClean="0"/>
              <a:t>Process, Impact, and Qualitative Components</a:t>
            </a:r>
            <a:br>
              <a:rPr lang="en-US" dirty="0" smtClean="0"/>
            </a:br>
            <a:endParaRPr lang="en-US" dirty="0"/>
          </a:p>
        </p:txBody>
      </p:sp>
      <p:sp>
        <p:nvSpPr>
          <p:cNvPr id="3" name="Text Placeholder 2"/>
          <p:cNvSpPr>
            <a:spLocks noGrp="1"/>
          </p:cNvSpPr>
          <p:nvPr>
            <p:ph type="body" sz="quarter" idx="11"/>
          </p:nvPr>
        </p:nvSpPr>
        <p:spPr>
          <a:xfrm>
            <a:off x="457200" y="1325880"/>
            <a:ext cx="8229599" cy="4846320"/>
          </a:xfrm>
        </p:spPr>
        <p:txBody>
          <a:bodyPr>
            <a:normAutofit/>
          </a:bodyPr>
          <a:lstStyle/>
          <a:p>
            <a:r>
              <a:rPr lang="en-US" sz="2000" b="0" dirty="0">
                <a:solidFill>
                  <a:schemeClr val="tx2"/>
                </a:solidFill>
                <a:latin typeface="+mj-lt"/>
              </a:rPr>
              <a:t>Mixed-method process </a:t>
            </a:r>
            <a:r>
              <a:rPr lang="en-US" sz="2000" b="0" dirty="0" smtClean="0">
                <a:solidFill>
                  <a:schemeClr val="tx2"/>
                </a:solidFill>
                <a:latin typeface="+mj-lt"/>
              </a:rPr>
              <a:t>study (informs today’s presentation)</a:t>
            </a:r>
            <a:endParaRPr lang="en-US" sz="2000" b="0" dirty="0">
              <a:solidFill>
                <a:schemeClr val="tx2"/>
              </a:solidFill>
              <a:latin typeface="+mj-lt"/>
            </a:endParaRPr>
          </a:p>
          <a:p>
            <a:pPr lvl="1"/>
            <a:r>
              <a:rPr lang="en-US" sz="2000" b="0" dirty="0">
                <a:solidFill>
                  <a:schemeClr val="tx2"/>
                </a:solidFill>
                <a:latin typeface="+mn-lt"/>
              </a:rPr>
              <a:t>Staff interviews and web survey</a:t>
            </a:r>
          </a:p>
          <a:p>
            <a:pPr lvl="1"/>
            <a:r>
              <a:rPr lang="en-US" sz="2000" b="0" dirty="0">
                <a:solidFill>
                  <a:schemeClr val="tx2"/>
                </a:solidFill>
                <a:latin typeface="+mn-lt"/>
              </a:rPr>
              <a:t>Enrollment and participation data</a:t>
            </a:r>
          </a:p>
          <a:p>
            <a:pPr lvl="1"/>
            <a:r>
              <a:rPr lang="en-US" sz="2000" b="0" dirty="0">
                <a:solidFill>
                  <a:schemeClr val="tx2"/>
                </a:solidFill>
                <a:latin typeface="+mn-lt"/>
              </a:rPr>
              <a:t>Focus groups with participating fathers</a:t>
            </a:r>
          </a:p>
          <a:p>
            <a:r>
              <a:rPr lang="en-US" sz="2000" b="0" dirty="0" smtClean="0">
                <a:solidFill>
                  <a:schemeClr val="tx2"/>
                </a:solidFill>
                <a:latin typeface="+mj-lt"/>
              </a:rPr>
              <a:t>Experimental impact evaluation</a:t>
            </a:r>
          </a:p>
          <a:p>
            <a:pPr lvl="1"/>
            <a:r>
              <a:rPr lang="en-US" sz="2000" b="0" dirty="0" smtClean="0">
                <a:solidFill>
                  <a:schemeClr val="tx2"/>
                </a:solidFill>
                <a:latin typeface="+mn-lt"/>
              </a:rPr>
              <a:t>Fathers complete baseline interview and are randomly assigned to the program or a control group that can receive other community services (the counterfactual)</a:t>
            </a:r>
          </a:p>
          <a:p>
            <a:pPr lvl="1"/>
            <a:r>
              <a:rPr lang="en-US" sz="2000" b="0" dirty="0" smtClean="0">
                <a:solidFill>
                  <a:schemeClr val="tx2"/>
                </a:solidFill>
                <a:latin typeface="+mn-lt"/>
              </a:rPr>
              <a:t>Twelve month follow-up survey with fathers in both groups</a:t>
            </a:r>
          </a:p>
          <a:p>
            <a:pPr lvl="1"/>
            <a:r>
              <a:rPr lang="en-US" sz="2000" b="0" dirty="0" smtClean="0">
                <a:solidFill>
                  <a:schemeClr val="tx2"/>
                </a:solidFill>
                <a:latin typeface="+mn-lt"/>
              </a:rPr>
              <a:t>Administrative data on fathers from </a:t>
            </a:r>
            <a:r>
              <a:rPr lang="en-US" sz="2000" b="0" dirty="0" err="1" smtClean="0">
                <a:solidFill>
                  <a:schemeClr val="tx2"/>
                </a:solidFill>
                <a:latin typeface="+mn-lt"/>
              </a:rPr>
              <a:t>NDNH</a:t>
            </a:r>
            <a:endParaRPr lang="en-US" sz="2000" b="0" dirty="0" smtClean="0">
              <a:solidFill>
                <a:schemeClr val="tx2"/>
              </a:solidFill>
              <a:latin typeface="+mn-lt"/>
            </a:endParaRPr>
          </a:p>
          <a:p>
            <a:r>
              <a:rPr lang="en-US" sz="2000" b="0" dirty="0" smtClean="0">
                <a:solidFill>
                  <a:schemeClr val="tx2"/>
                </a:solidFill>
              </a:rPr>
              <a:t>Longitudinal</a:t>
            </a:r>
            <a:r>
              <a:rPr lang="en-US" sz="2000" b="0" dirty="0">
                <a:solidFill>
                  <a:schemeClr val="tx2"/>
                </a:solidFill>
              </a:rPr>
              <a:t>, in-depth, in-person </a:t>
            </a:r>
            <a:r>
              <a:rPr lang="en-US" sz="2000" b="0" dirty="0" smtClean="0">
                <a:solidFill>
                  <a:schemeClr val="tx2"/>
                </a:solidFill>
              </a:rPr>
              <a:t>semi-structured interviews with fathers </a:t>
            </a:r>
            <a:r>
              <a:rPr lang="en-US" sz="2000" b="0" dirty="0">
                <a:solidFill>
                  <a:schemeClr val="tx2"/>
                </a:solidFill>
              </a:rPr>
              <a:t>(“qualitative study”) </a:t>
            </a:r>
            <a:endParaRPr lang="en-US" b="0" dirty="0" smtClean="0">
              <a:latin typeface="+mn-lt"/>
            </a:endParaRPr>
          </a:p>
          <a:p>
            <a:pPr lvl="1"/>
            <a:endParaRPr lang="en-US" b="0" dirty="0" smtClean="0">
              <a:latin typeface="+mn-lt"/>
            </a:endParaRPr>
          </a:p>
          <a:p>
            <a:endParaRPr lang="en-US" dirty="0"/>
          </a:p>
        </p:txBody>
      </p:sp>
      <p:pic>
        <p:nvPicPr>
          <p:cNvPr id="4" name="Picture 3" descr="PACT-logo_final.gif"/>
          <p:cNvPicPr>
            <a:picLocks noChangeAspect="1"/>
          </p:cNvPicPr>
          <p:nvPr/>
        </p:nvPicPr>
        <p:blipFill>
          <a:blip r:embed="rId3" cstate="print"/>
          <a:stretch>
            <a:fillRect/>
          </a:stretch>
        </p:blipFill>
        <p:spPr>
          <a:xfrm>
            <a:off x="8039611" y="6172200"/>
            <a:ext cx="910203" cy="5486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9" y="189186"/>
            <a:ext cx="8454680" cy="882869"/>
          </a:xfrm>
        </p:spPr>
        <p:txBody>
          <a:bodyPr>
            <a:normAutofit fontScale="90000"/>
          </a:bodyPr>
          <a:lstStyle/>
          <a:p>
            <a:r>
              <a:rPr lang="en-US" dirty="0" smtClean="0"/>
              <a:t>Selected Programs Met Criteria for Rigorous Evaluation</a:t>
            </a:r>
            <a:br>
              <a:rPr lang="en-US" dirty="0" smtClean="0"/>
            </a:br>
            <a:endParaRPr lang="en-US" dirty="0"/>
          </a:p>
        </p:txBody>
      </p:sp>
      <p:sp>
        <p:nvSpPr>
          <p:cNvPr id="3" name="Text Placeholder 2"/>
          <p:cNvSpPr>
            <a:spLocks noGrp="1"/>
          </p:cNvSpPr>
          <p:nvPr>
            <p:ph type="body" sz="quarter" idx="11"/>
          </p:nvPr>
        </p:nvSpPr>
        <p:spPr>
          <a:xfrm>
            <a:off x="232119" y="1328754"/>
            <a:ext cx="4243723" cy="4398806"/>
          </a:xfrm>
        </p:spPr>
        <p:txBody>
          <a:bodyPr>
            <a:normAutofit/>
          </a:bodyPr>
          <a:lstStyle/>
          <a:p>
            <a:r>
              <a:rPr lang="en-US" sz="2000" b="0" dirty="0" smtClean="0">
                <a:solidFill>
                  <a:schemeClr val="tx2"/>
                </a:solidFill>
              </a:rPr>
              <a:t>Size </a:t>
            </a:r>
          </a:p>
          <a:p>
            <a:pPr lvl="1"/>
            <a:r>
              <a:rPr lang="en-US" sz="2000" b="0" dirty="0" smtClean="0">
                <a:solidFill>
                  <a:schemeClr val="tx2"/>
                </a:solidFill>
                <a:latin typeface="+mn-lt"/>
              </a:rPr>
              <a:t>Large enough to meet statistical power expectations</a:t>
            </a:r>
          </a:p>
          <a:p>
            <a:pPr lvl="1"/>
            <a:r>
              <a:rPr lang="en-US" sz="2000" b="0" dirty="0" smtClean="0">
                <a:solidFill>
                  <a:schemeClr val="tx2"/>
                </a:solidFill>
                <a:latin typeface="+mn-lt"/>
              </a:rPr>
              <a:t>Excess demand for services to enable enrollment in a control group</a:t>
            </a:r>
          </a:p>
          <a:p>
            <a:r>
              <a:rPr lang="en-US" sz="2000" b="0" dirty="0" smtClean="0">
                <a:solidFill>
                  <a:schemeClr val="tx2"/>
                </a:solidFill>
                <a:latin typeface="+mj-lt"/>
              </a:rPr>
              <a:t>Intervention strength and counterfactual</a:t>
            </a:r>
            <a:endParaRPr lang="en-US" sz="2000" dirty="0" smtClean="0">
              <a:solidFill>
                <a:schemeClr val="tx2"/>
              </a:solidFill>
              <a:latin typeface="+mj-lt"/>
            </a:endParaRPr>
          </a:p>
          <a:p>
            <a:pPr lvl="1"/>
            <a:r>
              <a:rPr lang="en-US" sz="2000" b="0" dirty="0" smtClean="0">
                <a:latin typeface="+mn-lt"/>
              </a:rPr>
              <a:t>Offer parenting, relationship, and economic stability services that met a minimum threshold</a:t>
            </a:r>
          </a:p>
          <a:p>
            <a:pPr lvl="1"/>
            <a:r>
              <a:rPr lang="en-US" sz="2000" b="0" dirty="0" smtClean="0">
                <a:solidFill>
                  <a:schemeClr val="tx2"/>
                </a:solidFill>
                <a:latin typeface="+mn-lt"/>
              </a:rPr>
              <a:t>Strong counterfactual </a:t>
            </a:r>
          </a:p>
          <a:p>
            <a:pPr lvl="1"/>
            <a:endParaRPr lang="en-US" sz="2000" b="0" dirty="0" smtClean="0">
              <a:latin typeface="+mn-lt"/>
            </a:endParaRPr>
          </a:p>
          <a:p>
            <a:endParaRPr lang="en-US" dirty="0"/>
          </a:p>
        </p:txBody>
      </p:sp>
      <p:pic>
        <p:nvPicPr>
          <p:cNvPr id="4" name="Picture 3" descr="PACT-logo_final.gif"/>
          <p:cNvPicPr>
            <a:picLocks noChangeAspect="1"/>
          </p:cNvPicPr>
          <p:nvPr/>
        </p:nvPicPr>
        <p:blipFill>
          <a:blip r:embed="rId3" cstate="print"/>
          <a:stretch>
            <a:fillRect/>
          </a:stretch>
        </p:blipFill>
        <p:spPr>
          <a:xfrm>
            <a:off x="8039611" y="6172200"/>
            <a:ext cx="910203" cy="548640"/>
          </a:xfrm>
          <a:prstGeom prst="rect">
            <a:avLst/>
          </a:prstGeom>
        </p:spPr>
      </p:pic>
      <p:sp>
        <p:nvSpPr>
          <p:cNvPr id="10" name="Rectangle 9"/>
          <p:cNvSpPr/>
          <p:nvPr/>
        </p:nvSpPr>
        <p:spPr>
          <a:xfrm>
            <a:off x="4545501" y="1328754"/>
            <a:ext cx="4572000" cy="1746632"/>
          </a:xfrm>
          <a:prstGeom prst="rect">
            <a:avLst/>
          </a:prstGeom>
        </p:spPr>
        <p:txBody>
          <a:bodyPr>
            <a:spAutoFit/>
          </a:bodyPr>
          <a:lstStyle/>
          <a:p>
            <a:pPr marL="342900" indent="-342900">
              <a:buFont typeface="Arial" panose="020B0604020202020204" pitchFamily="34" charset="0"/>
              <a:buChar char="•"/>
            </a:pPr>
            <a:r>
              <a:rPr lang="en-US" sz="2000" dirty="0">
                <a:solidFill>
                  <a:schemeClr val="tx2"/>
                </a:solidFill>
                <a:latin typeface="Arial Bold" pitchFamily="34" charset="0"/>
                <a:cs typeface="Arial Bold" pitchFamily="34" charset="0"/>
              </a:rPr>
              <a:t>Ability to be pooled with other programs</a:t>
            </a:r>
          </a:p>
          <a:p>
            <a:pPr lvl="1" indent="-228600">
              <a:spcBef>
                <a:spcPts val="300"/>
              </a:spcBef>
              <a:spcAft>
                <a:spcPts val="300"/>
              </a:spcAft>
              <a:buClr>
                <a:schemeClr val="tx1"/>
              </a:buClr>
              <a:buFont typeface="Arial"/>
              <a:buChar char="–"/>
            </a:pPr>
            <a:r>
              <a:rPr lang="en-US" sz="2000" dirty="0">
                <a:solidFill>
                  <a:schemeClr val="tx2"/>
                </a:solidFill>
                <a:cs typeface="Arial Bold" pitchFamily="34" charset="0"/>
              </a:rPr>
              <a:t>Provide content in the same core areas</a:t>
            </a:r>
          </a:p>
          <a:p>
            <a:pPr lvl="1" indent="-228600">
              <a:spcBef>
                <a:spcPts val="300"/>
              </a:spcBef>
              <a:spcAft>
                <a:spcPts val="300"/>
              </a:spcAft>
              <a:buClr>
                <a:schemeClr val="tx1"/>
              </a:buClr>
              <a:buFont typeface="Arial"/>
              <a:buChar char="–"/>
            </a:pPr>
            <a:r>
              <a:rPr lang="en-US" sz="2000" dirty="0">
                <a:solidFill>
                  <a:schemeClr val="tx2"/>
                </a:solidFill>
                <a:cs typeface="Arial Bold" pitchFamily="34" charset="0"/>
              </a:rPr>
              <a:t>Point of random assignment</a:t>
            </a:r>
          </a:p>
        </p:txBody>
      </p:sp>
      <p:pic>
        <p:nvPicPr>
          <p:cNvPr id="12" name="Picture 11"/>
          <p:cNvPicPr>
            <a:picLocks noChangeAspect="1"/>
          </p:cNvPicPr>
          <p:nvPr/>
        </p:nvPicPr>
        <p:blipFill>
          <a:blip r:embed="rId4"/>
          <a:stretch>
            <a:fillRect/>
          </a:stretch>
        </p:blipFill>
        <p:spPr>
          <a:xfrm>
            <a:off x="4611829" y="3837788"/>
            <a:ext cx="4337985" cy="1708903"/>
          </a:xfrm>
          <a:prstGeom prst="rect">
            <a:avLst/>
          </a:prstGeom>
        </p:spPr>
      </p:pic>
    </p:spTree>
    <p:extLst>
      <p:ext uri="{BB962C8B-B14F-4D97-AF65-F5344CB8AC3E}">
        <p14:creationId xmlns:p14="http://schemas.microsoft.com/office/powerpoint/2010/main" val="3042745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9" y="189186"/>
            <a:ext cx="8454680" cy="882869"/>
          </a:xfrm>
        </p:spPr>
        <p:txBody>
          <a:bodyPr>
            <a:normAutofit fontScale="90000"/>
          </a:bodyPr>
          <a:lstStyle/>
          <a:p>
            <a:r>
              <a:rPr lang="en-US" dirty="0" smtClean="0"/>
              <a:t>Programs Agreed to Selected Evaluation Activities</a:t>
            </a:r>
            <a:br>
              <a:rPr lang="en-US" dirty="0" smtClean="0"/>
            </a:br>
            <a:endParaRPr lang="en-US" dirty="0"/>
          </a:p>
        </p:txBody>
      </p:sp>
      <p:sp>
        <p:nvSpPr>
          <p:cNvPr id="3" name="Text Placeholder 2"/>
          <p:cNvSpPr>
            <a:spLocks noGrp="1"/>
          </p:cNvSpPr>
          <p:nvPr>
            <p:ph type="body" sz="quarter" idx="11"/>
          </p:nvPr>
        </p:nvSpPr>
        <p:spPr>
          <a:xfrm>
            <a:off x="457200" y="1325880"/>
            <a:ext cx="8229599" cy="4846320"/>
          </a:xfrm>
        </p:spPr>
        <p:txBody>
          <a:bodyPr>
            <a:normAutofit/>
          </a:bodyPr>
          <a:lstStyle/>
          <a:p>
            <a:pPr lvl="1"/>
            <a:endParaRPr lang="en-US" sz="2000" b="0" dirty="0" smtClean="0">
              <a:latin typeface="+mn-lt"/>
            </a:endParaRPr>
          </a:p>
          <a:p>
            <a:endParaRPr lang="en-US" dirty="0"/>
          </a:p>
        </p:txBody>
      </p:sp>
      <p:pic>
        <p:nvPicPr>
          <p:cNvPr id="4" name="Picture 3" descr="PACT-logo_final.gif"/>
          <p:cNvPicPr>
            <a:picLocks noChangeAspect="1"/>
          </p:cNvPicPr>
          <p:nvPr/>
        </p:nvPicPr>
        <p:blipFill>
          <a:blip r:embed="rId3" cstate="print"/>
          <a:stretch>
            <a:fillRect/>
          </a:stretch>
        </p:blipFill>
        <p:spPr>
          <a:xfrm>
            <a:off x="8039611" y="6172200"/>
            <a:ext cx="910203" cy="54864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16097539"/>
              </p:ext>
            </p:extLst>
          </p:nvPr>
        </p:nvGraphicFramePr>
        <p:xfrm>
          <a:off x="232120" y="1397000"/>
          <a:ext cx="8454680" cy="4333240"/>
        </p:xfrm>
        <a:graphic>
          <a:graphicData uri="http://schemas.openxmlformats.org/drawingml/2006/table">
            <a:tbl>
              <a:tblPr firstRow="1" bandRow="1">
                <a:tableStyleId>{5C22544A-7EE6-4342-B048-85BDC9FD1C3A}</a:tableStyleId>
              </a:tblPr>
              <a:tblGrid>
                <a:gridCol w="5401036"/>
                <a:gridCol w="1397318"/>
                <a:gridCol w="1656326"/>
              </a:tblGrid>
              <a:tr h="370840">
                <a:tc>
                  <a:txBody>
                    <a:bodyPr/>
                    <a:lstStyle/>
                    <a:p>
                      <a:endParaRPr lang="en-US" sz="1600" dirty="0"/>
                    </a:p>
                  </a:txBody>
                  <a:tcPr/>
                </a:tc>
                <a:tc>
                  <a:txBody>
                    <a:bodyPr/>
                    <a:lstStyle/>
                    <a:p>
                      <a:pPr algn="ctr"/>
                      <a:r>
                        <a:rPr lang="en-US" sz="1600" dirty="0" smtClean="0"/>
                        <a:t>Program</a:t>
                      </a:r>
                      <a:r>
                        <a:rPr lang="en-US" sz="1600" baseline="0" dirty="0" smtClean="0"/>
                        <a:t> Conducts</a:t>
                      </a:r>
                      <a:endParaRPr lang="en-US" sz="1600" dirty="0"/>
                    </a:p>
                  </a:txBody>
                  <a:tcPr/>
                </a:tc>
                <a:tc>
                  <a:txBody>
                    <a:bodyPr/>
                    <a:lstStyle/>
                    <a:p>
                      <a:pPr algn="ctr"/>
                      <a:r>
                        <a:rPr lang="en-US" sz="1600" dirty="0" smtClean="0"/>
                        <a:t>Mathematica</a:t>
                      </a:r>
                      <a:r>
                        <a:rPr lang="en-US" sz="1600" baseline="0" dirty="0" smtClean="0"/>
                        <a:t> Conducts</a:t>
                      </a:r>
                      <a:endParaRPr lang="en-US" sz="1600" dirty="0"/>
                    </a:p>
                  </a:txBody>
                  <a:tcPr/>
                </a:tc>
              </a:tr>
              <a:tr h="370840">
                <a:tc>
                  <a:txBody>
                    <a:bodyPr/>
                    <a:lstStyle/>
                    <a:p>
                      <a:r>
                        <a:rPr lang="en-US" sz="1600" dirty="0" smtClean="0"/>
                        <a:t>Conduct outreach to identify interested fathers</a:t>
                      </a:r>
                      <a:endParaRPr lang="en-US" sz="1600" dirty="0"/>
                    </a:p>
                  </a:txBody>
                  <a:tcPr/>
                </a:tc>
                <a:tc>
                  <a:txBody>
                    <a:bodyPr/>
                    <a:lstStyle/>
                    <a:p>
                      <a:pPr algn="ctr"/>
                      <a:r>
                        <a:rPr lang="en-US" sz="1600" dirty="0" smtClean="0"/>
                        <a:t>X</a:t>
                      </a:r>
                      <a:endParaRPr lang="en-US" sz="1600" dirty="0"/>
                    </a:p>
                  </a:txBody>
                  <a:tcPr/>
                </a:tc>
                <a:tc>
                  <a:txBody>
                    <a:bodyPr/>
                    <a:lstStyle/>
                    <a:p>
                      <a:pPr algn="ctr"/>
                      <a:endParaRPr lang="en-US" sz="1600"/>
                    </a:p>
                  </a:txBody>
                  <a:tcPr/>
                </a:tc>
              </a:tr>
              <a:tr h="370840">
                <a:tc>
                  <a:txBody>
                    <a:bodyPr/>
                    <a:lstStyle/>
                    <a:p>
                      <a:r>
                        <a:rPr lang="en-US" sz="1600" baseline="0" dirty="0" smtClean="0">
                          <a:solidFill>
                            <a:schemeClr val="tx2"/>
                          </a:solidFill>
                        </a:rPr>
                        <a:t>Describe program and random assignment to interested fathers</a:t>
                      </a:r>
                      <a:endParaRPr lang="en-US" sz="1600" dirty="0">
                        <a:solidFill>
                          <a:schemeClr val="tx2"/>
                        </a:solidFill>
                      </a:endParaRPr>
                    </a:p>
                  </a:txBody>
                  <a:tcPr/>
                </a:tc>
                <a:tc>
                  <a:txBody>
                    <a:bodyPr/>
                    <a:lstStyle/>
                    <a:p>
                      <a:pPr algn="ctr"/>
                      <a:r>
                        <a:rPr lang="en-US" sz="1600" dirty="0" smtClean="0"/>
                        <a:t>X</a:t>
                      </a:r>
                      <a:endParaRPr lang="en-US" sz="1600" dirty="0"/>
                    </a:p>
                  </a:txBody>
                  <a:tcPr/>
                </a:tc>
                <a:tc>
                  <a:txBody>
                    <a:bodyPr/>
                    <a:lstStyle/>
                    <a:p>
                      <a:pPr algn="ctr"/>
                      <a:endParaRPr lang="en-US" sz="1600" dirty="0"/>
                    </a:p>
                  </a:txBody>
                  <a:tcPr/>
                </a:tc>
              </a:tr>
              <a:tr h="370840">
                <a:tc>
                  <a:txBody>
                    <a:bodyPr/>
                    <a:lstStyle/>
                    <a:p>
                      <a:r>
                        <a:rPr lang="en-US" sz="1600" dirty="0" smtClean="0"/>
                        <a:t>Connect fathers to interviewer</a:t>
                      </a:r>
                      <a:r>
                        <a:rPr lang="en-US" sz="1600" baseline="0" dirty="0" smtClean="0"/>
                        <a:t> for baseline survey</a:t>
                      </a:r>
                      <a:endParaRPr lang="en-US" sz="1600" dirty="0"/>
                    </a:p>
                  </a:txBody>
                  <a:tcPr/>
                </a:tc>
                <a:tc>
                  <a:txBody>
                    <a:bodyPr/>
                    <a:lstStyle/>
                    <a:p>
                      <a:pPr algn="ctr"/>
                      <a:r>
                        <a:rPr lang="en-US" sz="1600" dirty="0" smtClean="0"/>
                        <a:t>X</a:t>
                      </a:r>
                      <a:endParaRPr lang="en-US" sz="1600" dirty="0"/>
                    </a:p>
                  </a:txBody>
                  <a:tcPr/>
                </a:tc>
                <a:tc>
                  <a:txBody>
                    <a:bodyPr/>
                    <a:lstStyle/>
                    <a:p>
                      <a:pPr algn="ctr"/>
                      <a:endParaRPr lang="en-US" sz="1600" dirty="0"/>
                    </a:p>
                  </a:txBody>
                  <a:tcPr/>
                </a:tc>
              </a:tr>
              <a:tr h="370840">
                <a:tc>
                  <a:txBody>
                    <a:bodyPr/>
                    <a:lstStyle/>
                    <a:p>
                      <a:r>
                        <a:rPr lang="en-US" sz="1600" dirty="0" smtClean="0"/>
                        <a:t>Obtain verbal consent and conduct baseline survey</a:t>
                      </a:r>
                      <a:endParaRPr lang="en-US" sz="1600" dirty="0"/>
                    </a:p>
                  </a:txBody>
                  <a:tcPr/>
                </a:tc>
                <a:tc>
                  <a:txBody>
                    <a:bodyPr/>
                    <a:lstStyle/>
                    <a:p>
                      <a:pPr algn="ctr"/>
                      <a:endParaRPr lang="en-US" sz="1600" dirty="0"/>
                    </a:p>
                  </a:txBody>
                  <a:tcPr/>
                </a:tc>
                <a:tc>
                  <a:txBody>
                    <a:bodyPr/>
                    <a:lstStyle/>
                    <a:p>
                      <a:pPr algn="ctr"/>
                      <a:r>
                        <a:rPr lang="en-US" sz="1600" dirty="0" smtClean="0"/>
                        <a:t>X</a:t>
                      </a:r>
                      <a:endParaRPr lang="en-US" sz="1600" dirty="0"/>
                    </a:p>
                  </a:txBody>
                  <a:tcPr/>
                </a:tc>
              </a:tr>
              <a:tr h="370840">
                <a:tc>
                  <a:txBody>
                    <a:bodyPr/>
                    <a:lstStyle/>
                    <a:p>
                      <a:r>
                        <a:rPr lang="en-US" sz="1600" dirty="0" smtClean="0"/>
                        <a:t>Conduct random assignment</a:t>
                      </a:r>
                      <a:endParaRPr lang="en-US" sz="1600" dirty="0"/>
                    </a:p>
                  </a:txBody>
                  <a:tcPr/>
                </a:tc>
                <a:tc>
                  <a:txBody>
                    <a:bodyPr/>
                    <a:lstStyle/>
                    <a:p>
                      <a:pPr algn="ctr"/>
                      <a:endParaRPr lang="en-US" sz="1600" dirty="0"/>
                    </a:p>
                  </a:txBody>
                  <a:tcPr/>
                </a:tc>
                <a:tc>
                  <a:txBody>
                    <a:bodyPr/>
                    <a:lstStyle/>
                    <a:p>
                      <a:pPr algn="ctr"/>
                      <a:r>
                        <a:rPr lang="en-US" sz="1600" dirty="0" smtClean="0"/>
                        <a:t>X</a:t>
                      </a:r>
                      <a:endParaRPr lang="en-US" sz="1600" dirty="0"/>
                    </a:p>
                  </a:txBody>
                  <a:tcPr/>
                </a:tc>
              </a:tr>
              <a:tr h="370840">
                <a:tc>
                  <a:txBody>
                    <a:bodyPr/>
                    <a:lstStyle/>
                    <a:p>
                      <a:r>
                        <a:rPr lang="en-US" sz="1600" dirty="0" smtClean="0"/>
                        <a:t>Serve program group fathers and track their participation</a:t>
                      </a:r>
                      <a:endParaRPr lang="en-US" sz="1600" dirty="0"/>
                    </a:p>
                  </a:txBody>
                  <a:tcPr/>
                </a:tc>
                <a:tc>
                  <a:txBody>
                    <a:bodyPr/>
                    <a:lstStyle/>
                    <a:p>
                      <a:pPr algn="ctr"/>
                      <a:r>
                        <a:rPr lang="en-US" sz="1600" dirty="0" smtClean="0"/>
                        <a:t>X</a:t>
                      </a:r>
                      <a:endParaRPr lang="en-US" sz="1600" dirty="0"/>
                    </a:p>
                  </a:txBody>
                  <a:tcPr/>
                </a:tc>
                <a:tc>
                  <a:txBody>
                    <a:bodyPr/>
                    <a:lstStyle/>
                    <a:p>
                      <a:pPr algn="ctr"/>
                      <a:endParaRPr lang="en-US" sz="1600" dirty="0"/>
                    </a:p>
                  </a:txBody>
                  <a:tcPr/>
                </a:tc>
              </a:tr>
              <a:tr h="370840">
                <a:tc>
                  <a:txBody>
                    <a:bodyPr/>
                    <a:lstStyle/>
                    <a:p>
                      <a:r>
                        <a:rPr lang="en-US" sz="1600" dirty="0" smtClean="0"/>
                        <a:t>Support program delivery </a:t>
                      </a:r>
                      <a:r>
                        <a:rPr lang="en-US" sz="1600" dirty="0" smtClean="0">
                          <a:solidFill>
                            <a:schemeClr val="tx2"/>
                          </a:solidFill>
                        </a:rPr>
                        <a:t>(including recruitment/retention)</a:t>
                      </a:r>
                      <a:r>
                        <a:rPr lang="en-US" sz="1600" baseline="0" dirty="0" smtClean="0">
                          <a:solidFill>
                            <a:schemeClr val="tx2"/>
                          </a:solidFill>
                        </a:rPr>
                        <a:t> </a:t>
                      </a:r>
                      <a:r>
                        <a:rPr lang="en-US" sz="1600" dirty="0" smtClean="0"/>
                        <a:t>through monitoring and technical assistance</a:t>
                      </a:r>
                      <a:endParaRPr lang="en-US" sz="1600" dirty="0"/>
                    </a:p>
                  </a:txBody>
                  <a:tcPr/>
                </a:tc>
                <a:tc>
                  <a:txBody>
                    <a:bodyPr/>
                    <a:lstStyle/>
                    <a:p>
                      <a:pPr algn="ctr"/>
                      <a:endParaRPr lang="en-US" sz="1600" dirty="0"/>
                    </a:p>
                  </a:txBody>
                  <a:tcPr/>
                </a:tc>
                <a:tc>
                  <a:txBody>
                    <a:bodyPr/>
                    <a:lstStyle/>
                    <a:p>
                      <a:pPr algn="ctr"/>
                      <a:r>
                        <a:rPr lang="en-US" sz="1600" dirty="0" smtClean="0"/>
                        <a:t>X</a:t>
                      </a:r>
                      <a:endParaRPr lang="en-US" sz="1600" dirty="0"/>
                    </a:p>
                  </a:txBody>
                  <a:tcPr/>
                </a:tc>
              </a:tr>
              <a:tr h="370840">
                <a:tc>
                  <a:txBody>
                    <a:bodyPr/>
                    <a:lstStyle/>
                    <a:p>
                      <a:r>
                        <a:rPr lang="en-US" sz="1600" dirty="0" smtClean="0"/>
                        <a:t>Locate fathers and conduct follow-up survey</a:t>
                      </a:r>
                      <a:r>
                        <a:rPr lang="en-US" sz="1600" baseline="0" dirty="0" smtClean="0"/>
                        <a:t> </a:t>
                      </a:r>
                      <a:endParaRPr lang="en-US" sz="1600" dirty="0"/>
                    </a:p>
                  </a:txBody>
                  <a:tcPr/>
                </a:tc>
                <a:tc>
                  <a:txBody>
                    <a:bodyPr/>
                    <a:lstStyle/>
                    <a:p>
                      <a:pPr algn="ctr"/>
                      <a:endParaRPr lang="en-US" sz="1600" dirty="0"/>
                    </a:p>
                  </a:txBody>
                  <a:tcPr/>
                </a:tc>
                <a:tc>
                  <a:txBody>
                    <a:bodyPr/>
                    <a:lstStyle/>
                    <a:p>
                      <a:pPr algn="ctr"/>
                      <a:r>
                        <a:rPr lang="en-US" sz="1600" dirty="0" smtClean="0"/>
                        <a:t>X</a:t>
                      </a:r>
                      <a:endParaRPr lang="en-US" sz="1600" dirty="0"/>
                    </a:p>
                  </a:txBody>
                  <a:tcPr/>
                </a:tc>
              </a:tr>
              <a:tr h="370840">
                <a:tc>
                  <a:txBody>
                    <a:bodyPr/>
                    <a:lstStyle/>
                    <a:p>
                      <a:r>
                        <a:rPr lang="en-US" sz="1600" dirty="0" smtClean="0"/>
                        <a:t>Analyze data and report</a:t>
                      </a:r>
                      <a:r>
                        <a:rPr lang="en-US" sz="1600" baseline="0" dirty="0" smtClean="0"/>
                        <a:t> results</a:t>
                      </a:r>
                      <a:endParaRPr lang="en-US" sz="1600" dirty="0"/>
                    </a:p>
                  </a:txBody>
                  <a:tcPr/>
                </a:tc>
                <a:tc>
                  <a:txBody>
                    <a:bodyPr/>
                    <a:lstStyle/>
                    <a:p>
                      <a:pPr algn="ctr"/>
                      <a:endParaRPr lang="en-US" sz="1600" dirty="0"/>
                    </a:p>
                  </a:txBody>
                  <a:tcPr/>
                </a:tc>
                <a:tc>
                  <a:txBody>
                    <a:bodyPr/>
                    <a:lstStyle/>
                    <a:p>
                      <a:pPr algn="ctr"/>
                      <a:r>
                        <a:rPr lang="en-US" sz="1600" dirty="0" smtClean="0"/>
                        <a:t>X</a:t>
                      </a:r>
                      <a:endParaRPr lang="en-US" sz="1600" dirty="0"/>
                    </a:p>
                  </a:txBody>
                  <a:tcPr/>
                </a:tc>
              </a:tr>
            </a:tbl>
          </a:graphicData>
        </a:graphic>
      </p:graphicFrame>
    </p:spTree>
    <p:extLst>
      <p:ext uri="{BB962C8B-B14F-4D97-AF65-F5344CB8AC3E}">
        <p14:creationId xmlns:p14="http://schemas.microsoft.com/office/powerpoint/2010/main" val="558822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chemeClr val="tx2"/>
                </a:solidFill>
              </a:rPr>
              <a:t>Four </a:t>
            </a:r>
            <a:r>
              <a:rPr lang="en-US" dirty="0" smtClean="0"/>
              <a:t>Responsible Fatherhood Programs in the PACT Evaluation</a:t>
            </a:r>
            <a:endParaRPr lang="en-US" dirty="0"/>
          </a:p>
        </p:txBody>
      </p:sp>
      <p:pic>
        <p:nvPicPr>
          <p:cNvPr id="3" name="Picture 2" descr="PACT-logo_final.gif"/>
          <p:cNvPicPr>
            <a:picLocks noChangeAspect="1"/>
          </p:cNvPicPr>
          <p:nvPr/>
        </p:nvPicPr>
        <p:blipFill>
          <a:blip r:embed="rId3" cstate="print"/>
          <a:stretch>
            <a:fillRect/>
          </a:stretch>
        </p:blipFill>
        <p:spPr>
          <a:xfrm>
            <a:off x="8039611" y="6172200"/>
            <a:ext cx="910203" cy="5486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9" y="-203374"/>
            <a:ext cx="8454680" cy="867103"/>
          </a:xfrm>
        </p:spPr>
        <p:txBody>
          <a:bodyPr>
            <a:normAutofit/>
          </a:bodyPr>
          <a:lstStyle/>
          <a:p>
            <a:r>
              <a:rPr lang="en-US" sz="2500" dirty="0" smtClean="0"/>
              <a:t/>
            </a:r>
            <a:br>
              <a:rPr lang="en-US" sz="2500" dirty="0" smtClean="0"/>
            </a:br>
            <a:r>
              <a:rPr lang="en-US" dirty="0" smtClean="0"/>
              <a:t>Integrated Cohort Approach</a:t>
            </a:r>
            <a:endParaRPr lang="en-US" dirty="0"/>
          </a:p>
        </p:txBody>
      </p:sp>
      <p:sp>
        <p:nvSpPr>
          <p:cNvPr id="3" name="Text Placeholder 2"/>
          <p:cNvSpPr>
            <a:spLocks noGrp="1"/>
          </p:cNvSpPr>
          <p:nvPr>
            <p:ph type="body" sz="quarter" idx="11"/>
          </p:nvPr>
        </p:nvSpPr>
        <p:spPr/>
        <p:txBody>
          <a:bodyPr>
            <a:normAutofit/>
          </a:bodyPr>
          <a:lstStyle/>
          <a:p>
            <a:r>
              <a:rPr lang="en-US" sz="2000" dirty="0" smtClean="0"/>
              <a:t>Successful STEPS Program, Connections to Success, KC</a:t>
            </a:r>
          </a:p>
          <a:p>
            <a:pPr lvl="1"/>
            <a:r>
              <a:rPr lang="en-US" b="0" dirty="0" smtClean="0">
                <a:latin typeface="+mn-lt"/>
              </a:rPr>
              <a:t>Three-week daily workshop integrating workforce readiness and parenting content</a:t>
            </a:r>
          </a:p>
          <a:p>
            <a:r>
              <a:rPr lang="en-US" sz="2000" dirty="0" smtClean="0"/>
              <a:t>Family Formation Program at Fathers’ Support Center, St. Louis</a:t>
            </a:r>
          </a:p>
          <a:p>
            <a:pPr lvl="1"/>
            <a:r>
              <a:rPr lang="en-US" b="0" dirty="0" smtClean="0">
                <a:latin typeface="+mn-lt"/>
              </a:rPr>
              <a:t>Six-week daily workshop integrating parenting, employment, and relationship content throughout</a:t>
            </a:r>
          </a:p>
          <a:p>
            <a:r>
              <a:rPr lang="en-US" sz="2000" dirty="0"/>
              <a:t>Common program features</a:t>
            </a:r>
            <a:endParaRPr lang="en-US" b="0" dirty="0"/>
          </a:p>
          <a:p>
            <a:pPr lvl="1"/>
            <a:r>
              <a:rPr lang="en-US" b="0" dirty="0">
                <a:latin typeface="+mn-lt"/>
              </a:rPr>
              <a:t>Daily, full-day workshop</a:t>
            </a:r>
            <a:endParaRPr lang="en-US" b="0" strike="sngStrike" dirty="0">
              <a:latin typeface="+mn-lt"/>
            </a:endParaRPr>
          </a:p>
          <a:p>
            <a:pPr lvl="1"/>
            <a:r>
              <a:rPr lang="en-US" b="0" dirty="0">
                <a:latin typeface="+mn-lt"/>
              </a:rPr>
              <a:t>Cohort approach</a:t>
            </a:r>
          </a:p>
          <a:p>
            <a:pPr lvl="1"/>
            <a:r>
              <a:rPr lang="en-US" b="0" dirty="0">
                <a:solidFill>
                  <a:schemeClr val="tx2"/>
                </a:solidFill>
                <a:latin typeface="+mn-lt"/>
              </a:rPr>
              <a:t>C</a:t>
            </a:r>
            <a:r>
              <a:rPr lang="en-US" b="0" dirty="0">
                <a:latin typeface="+mn-lt"/>
              </a:rPr>
              <a:t>ore content integrated</a:t>
            </a:r>
            <a:endParaRPr lang="en-US" b="0" strike="sngStrike" dirty="0">
              <a:latin typeface="+mn-lt"/>
            </a:endParaRPr>
          </a:p>
          <a:p>
            <a:pPr lvl="1"/>
            <a:r>
              <a:rPr lang="en-US" b="0" dirty="0">
                <a:solidFill>
                  <a:schemeClr val="tx2"/>
                </a:solidFill>
                <a:latin typeface="+mn-lt"/>
              </a:rPr>
              <a:t>I</a:t>
            </a:r>
            <a:r>
              <a:rPr lang="en-US" b="0" dirty="0">
                <a:latin typeface="+mn-lt"/>
              </a:rPr>
              <a:t>ndividual employment support</a:t>
            </a:r>
          </a:p>
          <a:p>
            <a:pPr lvl="1"/>
            <a:r>
              <a:rPr lang="en-US" b="0" dirty="0">
                <a:latin typeface="+mn-lt"/>
              </a:rPr>
              <a:t>Case management and </a:t>
            </a:r>
            <a:r>
              <a:rPr lang="en-US" b="0" dirty="0">
                <a:solidFill>
                  <a:schemeClr val="tx2"/>
                </a:solidFill>
                <a:latin typeface="+mn-lt"/>
              </a:rPr>
              <a:t>f</a:t>
            </a:r>
            <a:r>
              <a:rPr lang="en-US" b="0" dirty="0">
                <a:latin typeface="+mn-lt"/>
              </a:rPr>
              <a:t>ollow-up services</a:t>
            </a:r>
            <a:endParaRPr lang="en-US" b="0" strike="sngStrike" dirty="0">
              <a:latin typeface="+mn-lt"/>
            </a:endParaRPr>
          </a:p>
          <a:p>
            <a:pPr lvl="1"/>
            <a:endParaRPr lang="en-US" b="0" dirty="0" smtClean="0">
              <a:latin typeface="+mn-lt"/>
            </a:endParaRPr>
          </a:p>
        </p:txBody>
      </p:sp>
      <p:pic>
        <p:nvPicPr>
          <p:cNvPr id="4" name="Picture 3" descr="PACT-logo_final.gif"/>
          <p:cNvPicPr>
            <a:picLocks noChangeAspect="1"/>
          </p:cNvPicPr>
          <p:nvPr/>
        </p:nvPicPr>
        <p:blipFill>
          <a:blip r:embed="rId3" cstate="print"/>
          <a:stretch>
            <a:fillRect/>
          </a:stretch>
        </p:blipFill>
        <p:spPr>
          <a:xfrm>
            <a:off x="8039611" y="6172200"/>
            <a:ext cx="910203" cy="5486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 Light Background Slide Template">
  <a:themeElements>
    <a:clrScheme name="Custom Blue">
      <a:dk1>
        <a:srgbClr val="10335A"/>
      </a:dk1>
      <a:lt1>
        <a:sysClr val="window" lastClr="FFFFFF"/>
      </a:lt1>
      <a:dk2>
        <a:srgbClr val="10335A"/>
      </a:dk2>
      <a:lt2>
        <a:srgbClr val="EEECE1"/>
      </a:lt2>
      <a:accent1>
        <a:srgbClr val="184E8A"/>
      </a:accent1>
      <a:accent2>
        <a:srgbClr val="79B4E1"/>
      </a:accent2>
      <a:accent3>
        <a:srgbClr val="2067B6"/>
      </a:accent3>
      <a:accent4>
        <a:srgbClr val="A2CAE8"/>
      </a:accent4>
      <a:accent5>
        <a:srgbClr val="4D9CD7"/>
      </a:accent5>
      <a:accent6>
        <a:srgbClr val="E2DECC"/>
      </a:accent6>
      <a:hlink>
        <a:srgbClr val="0000FF"/>
      </a:hlink>
      <a:folHlink>
        <a:srgbClr val="800080"/>
      </a:folHlink>
    </a:clrScheme>
    <a:fontScheme name="Mathematica-1">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spcBef>
            <a:spcPct val="20000"/>
          </a:spcBef>
          <a:defRPr sz="1600" b="1" dirty="0" smtClean="0">
            <a:solidFill>
              <a:srgbClr val="00A0AF"/>
            </a:solidFill>
            <a:latin typeface="Arial Black"/>
            <a:cs typeface="Arial Black"/>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Light Background Slide Template</Template>
  <TotalTime>9729</TotalTime>
  <Words>2366</Words>
  <Application>Microsoft Office PowerPoint</Application>
  <PresentationFormat>On-screen Show (4:3)</PresentationFormat>
  <Paragraphs>362</Paragraphs>
  <Slides>41</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Arial Bold</vt:lpstr>
      <vt:lpstr>Calibri</vt:lpstr>
      <vt:lpstr>Wingdings</vt:lpstr>
      <vt:lpstr>1 Light Background Slide Template</vt:lpstr>
      <vt:lpstr>Strategies and Challenges in Conducting Randomized Control Trials (RCTs):   Experiences from the PACT Evaluation </vt:lpstr>
      <vt:lpstr>Today’s Speakers</vt:lpstr>
      <vt:lpstr>Webinar Structure </vt:lpstr>
      <vt:lpstr>PACT: A Foundation for Informing RF Field </vt:lpstr>
      <vt:lpstr>Process, Impact, and Qualitative Components </vt:lpstr>
      <vt:lpstr>Selected Programs Met Criteria for Rigorous Evaluation </vt:lpstr>
      <vt:lpstr>Programs Agreed to Selected Evaluation Activities </vt:lpstr>
      <vt:lpstr>PowerPoint Presentation</vt:lpstr>
      <vt:lpstr> Integrated Cohort Approach</vt:lpstr>
      <vt:lpstr>Open-Entry Workshop Approach</vt:lpstr>
      <vt:lpstr>Fathers in Four RF Programs Have Multiple Challenges</vt:lpstr>
      <vt:lpstr>PowerPoint Presentation</vt:lpstr>
      <vt:lpstr>Avoiding Bias in RCTs</vt:lpstr>
      <vt:lpstr>Reassignment </vt:lpstr>
      <vt:lpstr>Attrition</vt:lpstr>
      <vt:lpstr>Confounding Factors</vt:lpstr>
      <vt:lpstr>Other Evaluation Stumbling Blocks</vt:lpstr>
      <vt:lpstr>Messaging the Evaluation for Buy-In</vt:lpstr>
      <vt:lpstr>Multi-Step Training to Ensure Staff Comfort</vt:lpstr>
      <vt:lpstr>Building Partner and Staff Buy-In</vt:lpstr>
      <vt:lpstr>PowerPoint Presentation</vt:lpstr>
      <vt:lpstr>Challenge 1: Getting Enough Fathers</vt:lpstr>
      <vt:lpstr>Referrals from Partners</vt:lpstr>
      <vt:lpstr>Street Outreach</vt:lpstr>
      <vt:lpstr>Challenge 2: Getting the Right Fathers</vt:lpstr>
      <vt:lpstr>Recruit Men Who Are Likely to Attend</vt:lpstr>
      <vt:lpstr>Challenge 3: Getting Fathers at the Right Time</vt:lpstr>
      <vt:lpstr>Putting It All Together with a Strategy</vt:lpstr>
      <vt:lpstr>PowerPoint Presentation</vt:lpstr>
      <vt:lpstr>Specifying a Program Model</vt:lpstr>
      <vt:lpstr>Defining Core Services</vt:lpstr>
      <vt:lpstr>Monitoring</vt:lpstr>
      <vt:lpstr>Monitoring Service Delivery </vt:lpstr>
      <vt:lpstr>PowerPoint Presentation</vt:lpstr>
      <vt:lpstr>Program Engagement and Participation:  An Ongoing Challenge</vt:lpstr>
      <vt:lpstr>Encouraging Initial Engagement</vt:lpstr>
      <vt:lpstr>Promoting Ongoing Participation</vt:lpstr>
      <vt:lpstr>Reaching Inactive Fathers</vt:lpstr>
      <vt:lpstr>Tracking Participation</vt:lpstr>
      <vt:lpstr>Promoting Program Engagement</vt:lpstr>
      <vt:lpstr>PowerPoint Presentation</vt:lpstr>
    </vt:vector>
  </TitlesOfParts>
  <Company>Mathematica,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Non-Participant Interviews</dc:title>
  <dc:creator>RSelekman</dc:creator>
  <cp:lastModifiedBy>Robin Dion</cp:lastModifiedBy>
  <cp:revision>774</cp:revision>
  <cp:lastPrinted>2015-02-23T16:21:01Z</cp:lastPrinted>
  <dcterms:created xsi:type="dcterms:W3CDTF">2014-04-21T18:34:19Z</dcterms:created>
  <dcterms:modified xsi:type="dcterms:W3CDTF">2015-03-02T15:20:37Z</dcterms:modified>
</cp:coreProperties>
</file>